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slides/slide62.xml" ContentType="application/vnd.openxmlformats-officedocument.presentationml.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slides/slide28.xml" ContentType="application/vnd.openxmlformats-officedocument.presentationml.slide+xml"/>
  <Override PartName="/ppt/slides/slide54.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slides/slide61.xml" ContentType="application/vnd.openxmlformats-officedocument.presentationml.slide+xml"/>
  <Override PartName="/ppt/slides/slide44.xml" ContentType="application/vnd.openxmlformats-officedocument.presentationml.slide+xml"/>
  <Override PartName="/ppt/slides/slide27.xml" ContentType="application/vnd.openxmlformats-officedocument.presentationml.slide+xml"/>
  <Override PartName="/ppt/slides/slide53.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slides/slide67.xml" ContentType="application/vnd.openxmlformats-officedocument.presentationml.slide+xml"/>
  <Override PartName="/ppt/slides/slide12.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slides/slide43.xml" ContentType="application/vnd.openxmlformats-officedocument.presentationml.slide+xml"/>
  <Override PartName="/ppt/slides/slide59.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66.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42.xml" ContentType="application/vnd.openxmlformats-officedocument.presentationml.slide+xml"/>
  <Override PartName="/ppt/slides/slide58.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65.xml" ContentType="application/vnd.openxmlformats-officedocument.presentationml.slide+xml"/>
  <Override PartName="/ppt/slides/slide10.xml" ContentType="application/vnd.openxmlformats-officedocument.presentationml.slide+xml"/>
  <Override PartName="/docProps/app.xml" ContentType="application/vnd.openxmlformats-officedocument.extended-properties+xml"/>
  <Override PartName="/ppt/slides/slide48.xml" ContentType="application/vnd.openxmlformats-officedocument.presentationml.slide+xml"/>
  <Override PartName="/ppt/slides/slide41.xml" ContentType="application/vnd.openxmlformats-officedocument.presentationml.slide+xml"/>
  <Override PartName="/ppt/slides/slide57.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viewProps.xml" ContentType="application/vnd.openxmlformats-officedocument.presentationml.viewProps+xml"/>
  <Override PartName="/ppt/slides/slide64.xml" ContentType="application/vnd.openxmlformats-officedocument.presentationml.slide+xml"/>
  <Default Extension="jpeg" ContentType="image/jpeg"/>
  <Override PartName="/ppt/slides/slide47.xml" ContentType="application/vnd.openxmlformats-officedocument.presentationml.slide+xml"/>
  <Override PartName="/ppt/slides/slide40.xml" ContentType="application/vnd.openxmlformats-officedocument.presentationml.slide+xml"/>
  <Override PartName="/ppt/slides/slide56.xml" ContentType="application/vnd.openxmlformats-officedocument.presentationml.slide+xml"/>
  <Override PartName="/ppt/slides/slide23.xml" ContentType="application/vnd.openxmlformats-officedocument.presentationml.slide+xml"/>
  <Override PartName="/ppt/slides/slide39.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15.xml" ContentType="application/vnd.openxmlformats-officedocument.presentationml.slide+xml"/>
  <Override PartName="/ppt/slides/slide63.xml" ContentType="application/vnd.openxmlformats-officedocument.presentationml.slide+xml"/>
  <Override PartName="/ppt/slides/slide46.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6" r:id="rId2"/>
    <p:sldId id="283" r:id="rId3"/>
    <p:sldId id="285" r:id="rId4"/>
    <p:sldId id="257" r:id="rId5"/>
    <p:sldId id="286" r:id="rId6"/>
    <p:sldId id="287" r:id="rId7"/>
    <p:sldId id="288" r:id="rId8"/>
    <p:sldId id="289" r:id="rId9"/>
    <p:sldId id="290" r:id="rId10"/>
    <p:sldId id="258" r:id="rId11"/>
    <p:sldId id="259" r:id="rId12"/>
    <p:sldId id="260" r:id="rId13"/>
    <p:sldId id="261" r:id="rId14"/>
    <p:sldId id="262" r:id="rId15"/>
    <p:sldId id="263" r:id="rId16"/>
    <p:sldId id="264" r:id="rId17"/>
    <p:sldId id="265" r:id="rId18"/>
    <p:sldId id="266" r:id="rId19"/>
    <p:sldId id="275" r:id="rId20"/>
    <p:sldId id="292" r:id="rId21"/>
    <p:sldId id="293" r:id="rId22"/>
    <p:sldId id="294" r:id="rId23"/>
    <p:sldId id="295" r:id="rId24"/>
    <p:sldId id="296"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20" r:id="rId46"/>
    <p:sldId id="321" r:id="rId47"/>
    <p:sldId id="322" r:id="rId48"/>
    <p:sldId id="323" r:id="rId49"/>
    <p:sldId id="324" r:id="rId50"/>
    <p:sldId id="325" r:id="rId51"/>
    <p:sldId id="326" r:id="rId52"/>
    <p:sldId id="327" r:id="rId53"/>
    <p:sldId id="328"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93" d="100"/>
          <a:sy n="93" d="100"/>
        </p:scale>
        <p:origin x="-78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682109-A317-D645-A0F3-9483F466882F}" type="datetimeFigureOut">
              <a:rPr lang="en-US" smtClean="0"/>
              <a:pPr/>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82109-A317-D645-A0F3-9483F466882F}" type="datetimeFigureOut">
              <a:rPr lang="en-US" smtClean="0"/>
              <a:pPr/>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82109-A317-D645-A0F3-9483F466882F}" type="datetimeFigureOut">
              <a:rPr lang="en-US" smtClean="0"/>
              <a:pPr/>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82109-A317-D645-A0F3-9483F466882F}" type="datetimeFigureOut">
              <a:rPr lang="en-US" smtClean="0"/>
              <a:pPr/>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682109-A317-D645-A0F3-9483F466882F}" type="datetimeFigureOut">
              <a:rPr lang="en-US" smtClean="0"/>
              <a:pPr/>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682109-A317-D645-A0F3-9483F466882F}" type="datetimeFigureOut">
              <a:rPr lang="en-US" smtClean="0"/>
              <a:pPr/>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682109-A317-D645-A0F3-9483F466882F}" type="datetimeFigureOut">
              <a:rPr lang="en-US" smtClean="0"/>
              <a:pPr/>
              <a:t>2/11/15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682109-A317-D645-A0F3-9483F466882F}" type="datetimeFigureOut">
              <a:rPr lang="en-US" smtClean="0"/>
              <a:pPr/>
              <a:t>2/11/15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82109-A317-D645-A0F3-9483F466882F}" type="datetimeFigureOut">
              <a:rPr lang="en-US" smtClean="0"/>
              <a:pPr/>
              <a:t>2/11/15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682109-A317-D645-A0F3-9483F466882F}" type="datetimeFigureOut">
              <a:rPr lang="en-US" smtClean="0"/>
              <a:pPr/>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682109-A317-D645-A0F3-9483F466882F}" type="datetimeFigureOut">
              <a:rPr lang="en-US" smtClean="0"/>
              <a:pPr/>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75B5D-23B8-DB40-AB82-361ED46CC15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82109-A317-D645-A0F3-9483F466882F}" type="datetimeFigureOut">
              <a:rPr lang="en-US" smtClean="0"/>
              <a:pPr/>
              <a:t>2/11/15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75B5D-23B8-DB40-AB82-361ED46CC15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675"/>
            <a:ext cx="7772400" cy="1470025"/>
          </a:xfrm>
        </p:spPr>
        <p:txBody>
          <a:bodyPr/>
          <a:lstStyle/>
          <a:p>
            <a:r>
              <a:rPr lang="en-US" dirty="0" smtClean="0"/>
              <a:t>February 11</a:t>
            </a:r>
            <a:r>
              <a:rPr lang="en-US" baseline="30000" dirty="0" smtClean="0"/>
              <a:t>th</a:t>
            </a:r>
            <a:r>
              <a:rPr lang="en-US" dirty="0" smtClean="0"/>
              <a:t/>
            </a:r>
            <a:br>
              <a:rPr lang="en-US" dirty="0" smtClean="0"/>
            </a:br>
            <a:endParaRPr lang="en-US" dirty="0"/>
          </a:p>
        </p:txBody>
      </p:sp>
      <p:sp>
        <p:nvSpPr>
          <p:cNvPr id="3" name="Subtitle 2"/>
          <p:cNvSpPr>
            <a:spLocks noGrp="1"/>
          </p:cNvSpPr>
          <p:nvPr>
            <p:ph type="subTitle" idx="1"/>
          </p:nvPr>
        </p:nvSpPr>
        <p:spPr>
          <a:xfrm>
            <a:off x="1371600" y="2616285"/>
            <a:ext cx="6400800" cy="1752600"/>
          </a:xfrm>
        </p:spPr>
        <p:txBody>
          <a:bodyPr>
            <a:noAutofit/>
          </a:bodyPr>
          <a:lstStyle/>
          <a:p>
            <a:r>
              <a:rPr lang="en-US" sz="2000" b="1" dirty="0" smtClean="0"/>
              <a:t>*Parkinson’s disease: Neurological pathways</a:t>
            </a:r>
          </a:p>
          <a:p>
            <a:endParaRPr lang="en-US" sz="2000" b="1" dirty="0" smtClean="0"/>
          </a:p>
          <a:p>
            <a:r>
              <a:rPr lang="en-US" sz="2000" b="1" dirty="0" smtClean="0"/>
              <a:t>*Alpha-</a:t>
            </a:r>
            <a:r>
              <a:rPr lang="en-US" sz="2000" b="1" dirty="0" err="1" smtClean="0"/>
              <a:t>synuclein</a:t>
            </a:r>
            <a:r>
              <a:rPr lang="en-US" sz="2000" b="1" dirty="0" smtClean="0"/>
              <a:t> and mitochondrial fragmentation: </a:t>
            </a:r>
          </a:p>
          <a:p>
            <a:r>
              <a:rPr lang="en-US" sz="2000" b="1" dirty="0" smtClean="0"/>
              <a:t>GAIN OF TOXIC FUNCTION in PD</a:t>
            </a:r>
          </a:p>
          <a:p>
            <a:endParaRPr lang="en-US" sz="2000" b="1" dirty="0" smtClean="0"/>
          </a:p>
          <a:p>
            <a:r>
              <a:rPr lang="en-US" sz="2000" b="1" dirty="0" smtClean="0"/>
              <a:t>*PINK1 and </a:t>
            </a:r>
            <a:r>
              <a:rPr lang="en-US" sz="2000" b="1" dirty="0" err="1" smtClean="0"/>
              <a:t>Parkin</a:t>
            </a:r>
            <a:r>
              <a:rPr lang="en-US" sz="2000" b="1" dirty="0" smtClean="0"/>
              <a:t>: A system to support the removal of </a:t>
            </a:r>
            <a:r>
              <a:rPr lang="en-US" sz="2000" b="1" dirty="0" err="1" smtClean="0"/>
              <a:t>disfunctional</a:t>
            </a:r>
            <a:r>
              <a:rPr lang="en-US" sz="2000" b="1" dirty="0" smtClean="0"/>
              <a:t> mitochondria: </a:t>
            </a:r>
          </a:p>
          <a:p>
            <a:r>
              <a:rPr lang="en-US" sz="2000" b="1" dirty="0" smtClean="0"/>
              <a:t>LOSS OF PHYSIOLOGICAL FUNCTION IN PD</a:t>
            </a:r>
          </a:p>
          <a:p>
            <a:endParaRPr lang="en-US" sz="2000" b="1" dirty="0" smtClean="0"/>
          </a:p>
          <a:p>
            <a:r>
              <a:rPr lang="en-US" sz="2000" b="1" cap="all" dirty="0" smtClean="0"/>
              <a:t>* Toxins and Therapy of PD</a:t>
            </a:r>
            <a:endParaRPr lang="en-US" sz="2000" b="1" cap="al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784300" y="76200"/>
            <a:ext cx="5943600" cy="523875"/>
          </a:xfrm>
          <a:prstGeom prst="rect">
            <a:avLst/>
          </a:prstGeom>
          <a:noFill/>
          <a:ln w="9525">
            <a:noFill/>
            <a:miter lim="800000"/>
            <a:headEnd/>
            <a:tailEnd/>
          </a:ln>
        </p:spPr>
        <p:txBody>
          <a:bodyPr>
            <a:prstTxWarp prst="textNoShape">
              <a:avLst/>
            </a:prstTxWarp>
            <a:spAutoFit/>
          </a:bodyPr>
          <a:lstStyle/>
          <a:p>
            <a:r>
              <a:rPr lang="en-US" sz="2800" b="1" dirty="0">
                <a:solidFill>
                  <a:srgbClr val="FF0000"/>
                </a:solidFill>
                <a:latin typeface="Symbol" pitchFamily="-102" charset="2"/>
                <a:ea typeface="Symbol" pitchFamily="-102" charset="2"/>
                <a:cs typeface="Symbol" pitchFamily="-102" charset="2"/>
              </a:rPr>
              <a:t>a</a:t>
            </a:r>
            <a:r>
              <a:rPr lang="en-US" sz="2800" b="1" dirty="0">
                <a:solidFill>
                  <a:srgbClr val="FF0000"/>
                </a:solidFill>
                <a:latin typeface="Arial" pitchFamily="-102" charset="0"/>
                <a:ea typeface="Arial" pitchFamily="-102" charset="0"/>
                <a:cs typeface="Arial" pitchFamily="-102" charset="0"/>
              </a:rPr>
              <a:t>-</a:t>
            </a:r>
            <a:r>
              <a:rPr lang="en-US" sz="2800" b="1" dirty="0" err="1">
                <a:solidFill>
                  <a:srgbClr val="FF0000"/>
                </a:solidFill>
                <a:latin typeface="Arial" pitchFamily="-102" charset="0"/>
                <a:ea typeface="Arial" pitchFamily="-102" charset="0"/>
                <a:cs typeface="Arial" pitchFamily="-102" charset="0"/>
              </a:rPr>
              <a:t>synuclein</a:t>
            </a:r>
            <a:r>
              <a:rPr lang="en-US" sz="2800" b="1" dirty="0">
                <a:solidFill>
                  <a:srgbClr val="FF0000"/>
                </a:solidFill>
                <a:latin typeface="Arial" pitchFamily="-102" charset="0"/>
                <a:ea typeface="Arial" pitchFamily="-102" charset="0"/>
                <a:cs typeface="Arial" pitchFamily="-102" charset="0"/>
              </a:rPr>
              <a:t> mutations (PARK1/4)</a:t>
            </a:r>
          </a:p>
        </p:txBody>
      </p:sp>
      <p:sp>
        <p:nvSpPr>
          <p:cNvPr id="41987" name="Text Box 3"/>
          <p:cNvSpPr txBox="1">
            <a:spLocks noChangeArrowheads="1"/>
          </p:cNvSpPr>
          <p:nvPr/>
        </p:nvSpPr>
        <p:spPr bwMode="auto">
          <a:xfrm>
            <a:off x="228600" y="685800"/>
            <a:ext cx="8702675" cy="5632450"/>
          </a:xfrm>
          <a:prstGeom prst="rect">
            <a:avLst/>
          </a:prstGeom>
          <a:noFill/>
          <a:ln w="9525">
            <a:noFill/>
            <a:miter lim="800000"/>
            <a:headEnd/>
            <a:tailEnd/>
          </a:ln>
        </p:spPr>
        <p:txBody>
          <a:bodyPr>
            <a:prstTxWarp prst="textNoShape">
              <a:avLst/>
            </a:prstTxWarp>
            <a:spAutoFit/>
          </a:bodyPr>
          <a:lstStyle/>
          <a:p>
            <a:r>
              <a:rPr lang="en-US" sz="1800" b="1">
                <a:latin typeface="Arial" pitchFamily="-102" charset="0"/>
                <a:ea typeface="Arial" pitchFamily="-102" charset="0"/>
                <a:cs typeface="Arial" pitchFamily="-102" charset="0"/>
              </a:rPr>
              <a:t>A53T, A30P and E46K:</a:t>
            </a:r>
            <a:r>
              <a:rPr lang="en-US" sz="1800">
                <a:latin typeface="Arial" pitchFamily="-102" charset="0"/>
                <a:ea typeface="Arial" pitchFamily="-102" charset="0"/>
                <a:cs typeface="Arial" pitchFamily="-102" charset="0"/>
              </a:rPr>
              <a:t> </a:t>
            </a:r>
            <a:r>
              <a:rPr lang="en-US" sz="1800" b="1">
                <a:latin typeface="Arial" pitchFamily="-102" charset="0"/>
                <a:ea typeface="Arial" pitchFamily="-102" charset="0"/>
                <a:cs typeface="Arial" pitchFamily="-102" charset="0"/>
              </a:rPr>
              <a:t>TOXIC GAIN OF FUNCTION</a:t>
            </a:r>
          </a:p>
          <a:p>
            <a:r>
              <a:rPr lang="en-US" sz="1800">
                <a:latin typeface="Arial" pitchFamily="-102" charset="0"/>
                <a:ea typeface="Arial" pitchFamily="-102" charset="0"/>
                <a:cs typeface="Arial" pitchFamily="-102" charset="0"/>
              </a:rPr>
              <a:t>None of these mutations have been found in sporadic cases of PD. These mutants are more prone to misfolding and aggregation compared to wild type </a:t>
            </a:r>
            <a:r>
              <a:rPr lang="en-US" sz="1800">
                <a:latin typeface="Symbol" pitchFamily="-102" charset="2"/>
                <a:ea typeface="Symbol" pitchFamily="-102" charset="2"/>
                <a:cs typeface="Symbol" pitchFamily="-102" charset="2"/>
              </a:rPr>
              <a:t>a</a:t>
            </a:r>
            <a:r>
              <a:rPr lang="en-US" sz="1800">
                <a:latin typeface="Arial" pitchFamily="-102" charset="0"/>
                <a:ea typeface="Arial" pitchFamily="-102" charset="0"/>
                <a:cs typeface="Arial" pitchFamily="-102" charset="0"/>
              </a:rPr>
              <a:t>-synuclein.</a:t>
            </a:r>
          </a:p>
          <a:p>
            <a:endParaRPr lang="en-US" sz="1800">
              <a:latin typeface="Arial" pitchFamily="-102" charset="0"/>
              <a:ea typeface="Arial" pitchFamily="-102" charset="0"/>
              <a:cs typeface="Arial" pitchFamily="-102" charset="0"/>
            </a:endParaRPr>
          </a:p>
          <a:p>
            <a:r>
              <a:rPr lang="en-US" sz="1800" b="1">
                <a:latin typeface="Arial" pitchFamily="-102" charset="0"/>
                <a:ea typeface="Arial" pitchFamily="-102" charset="0"/>
                <a:cs typeface="Arial" pitchFamily="-102" charset="0"/>
              </a:rPr>
              <a:t>A53T</a:t>
            </a:r>
            <a:r>
              <a:rPr lang="en-US" sz="1800">
                <a:latin typeface="Arial" pitchFamily="-102" charset="0"/>
                <a:ea typeface="Arial" pitchFamily="-102" charset="0"/>
                <a:cs typeface="Arial" pitchFamily="-102" charset="0"/>
              </a:rPr>
              <a:t> </a:t>
            </a:r>
          </a:p>
          <a:p>
            <a:r>
              <a:rPr lang="en-US" sz="1800">
                <a:latin typeface="Arial" pitchFamily="-102" charset="0"/>
                <a:ea typeface="Arial" pitchFamily="-102" charset="0"/>
                <a:cs typeface="Arial" pitchFamily="-102" charset="0"/>
              </a:rPr>
              <a:t>-is the most aggressive form, in vitro it tends to shift into a </a:t>
            </a:r>
            <a:r>
              <a:rPr lang="en-US" sz="1800">
                <a:latin typeface="Symbol" pitchFamily="-102" charset="2"/>
                <a:ea typeface="Symbol" pitchFamily="-102" charset="2"/>
                <a:cs typeface="Symbol" pitchFamily="-102" charset="2"/>
              </a:rPr>
              <a:t>b</a:t>
            </a:r>
            <a:r>
              <a:rPr lang="en-US" sz="1800">
                <a:latin typeface="Arial" pitchFamily="-102" charset="0"/>
                <a:ea typeface="Arial" pitchFamily="-102" charset="0"/>
                <a:cs typeface="Arial" pitchFamily="-102" charset="0"/>
              </a:rPr>
              <a:t>-sheet conformation more than the other mutants.</a:t>
            </a:r>
          </a:p>
          <a:p>
            <a:r>
              <a:rPr lang="en-US" sz="1800">
                <a:latin typeface="Arial" pitchFamily="-102" charset="0"/>
                <a:ea typeface="Arial" pitchFamily="-102" charset="0"/>
                <a:cs typeface="Arial" pitchFamily="-102" charset="0"/>
              </a:rPr>
              <a:t>-Contursi kindred. Discovered in 1996 in an Italian village. Found also in a Greek kindred. Analysis of DNA mapped a 800kb region that overlapped in all the cases, meaning that all the patients derived by a common ancestor.</a:t>
            </a:r>
          </a:p>
          <a:p>
            <a:endParaRPr lang="en-US" sz="1800">
              <a:latin typeface="Arial" pitchFamily="-102" charset="0"/>
              <a:ea typeface="Arial" pitchFamily="-102" charset="0"/>
              <a:cs typeface="Arial" pitchFamily="-102" charset="0"/>
            </a:endParaRPr>
          </a:p>
          <a:p>
            <a:r>
              <a:rPr lang="en-US" sz="1800" b="1">
                <a:latin typeface="Arial" pitchFamily="-102" charset="0"/>
                <a:ea typeface="Arial" pitchFamily="-102" charset="0"/>
                <a:cs typeface="Arial" pitchFamily="-102" charset="0"/>
              </a:rPr>
              <a:t>A30P</a:t>
            </a:r>
            <a:endParaRPr lang="en-US" sz="1800">
              <a:latin typeface="Arial" pitchFamily="-102" charset="0"/>
              <a:ea typeface="Arial" pitchFamily="-102" charset="0"/>
              <a:cs typeface="Arial" pitchFamily="-102" charset="0"/>
            </a:endParaRPr>
          </a:p>
          <a:p>
            <a:r>
              <a:rPr lang="en-US" sz="1800">
                <a:latin typeface="Arial" pitchFamily="-102" charset="0"/>
                <a:ea typeface="Arial" pitchFamily="-102" charset="0"/>
                <a:cs typeface="Arial" pitchFamily="-102" charset="0"/>
              </a:rPr>
              <a:t>-discovered in 1998. Lower degree of penetrance and later onset than A53T (Penetrance: </a:t>
            </a:r>
            <a:r>
              <a:rPr lang="en-US" sz="1800">
                <a:solidFill>
                  <a:srgbClr val="000000"/>
                </a:solidFill>
                <a:latin typeface="Arial" pitchFamily="-102" charset="0"/>
                <a:ea typeface="Arial" pitchFamily="-102" charset="0"/>
                <a:cs typeface="Arial" pitchFamily="-102" charset="0"/>
              </a:rPr>
              <a:t>a term used in genetics to describe the extent to which the properties controlled by a gene, its phenotype, will be expressed).</a:t>
            </a:r>
            <a:endParaRPr lang="en-US" sz="1800">
              <a:latin typeface="Arial" pitchFamily="-102" charset="0"/>
              <a:ea typeface="Arial" pitchFamily="-102" charset="0"/>
              <a:cs typeface="Arial" pitchFamily="-102" charset="0"/>
            </a:endParaRPr>
          </a:p>
          <a:p>
            <a:endParaRPr lang="en-US" sz="1800">
              <a:latin typeface="Arial" pitchFamily="-102" charset="0"/>
              <a:ea typeface="Arial" pitchFamily="-102" charset="0"/>
              <a:cs typeface="Arial" pitchFamily="-102" charset="0"/>
            </a:endParaRPr>
          </a:p>
          <a:p>
            <a:r>
              <a:rPr lang="en-US" sz="1800" b="1">
                <a:latin typeface="Arial" pitchFamily="-102" charset="0"/>
                <a:ea typeface="Arial" pitchFamily="-102" charset="0"/>
                <a:cs typeface="Arial" pitchFamily="-102" charset="0"/>
              </a:rPr>
              <a:t>Genomic triplication</a:t>
            </a:r>
          </a:p>
          <a:p>
            <a:r>
              <a:rPr lang="en-US" sz="1800">
                <a:latin typeface="Arial" pitchFamily="-102" charset="0"/>
                <a:ea typeface="Arial" pitchFamily="-102" charset="0"/>
                <a:cs typeface="Arial" pitchFamily="-102" charset="0"/>
              </a:rPr>
              <a:t>Triplication of a 2 Mb genomic region containing the </a:t>
            </a:r>
            <a:r>
              <a:rPr lang="en-US" sz="1800">
                <a:latin typeface="Symbol" pitchFamily="-102" charset="2"/>
                <a:ea typeface="Symbol" pitchFamily="-102" charset="2"/>
                <a:cs typeface="Symbol" pitchFamily="-102" charset="2"/>
              </a:rPr>
              <a:t>a</a:t>
            </a:r>
            <a:r>
              <a:rPr lang="en-US" sz="1800">
                <a:latin typeface="Arial" pitchFamily="-102" charset="0"/>
                <a:ea typeface="Arial" pitchFamily="-102" charset="0"/>
                <a:cs typeface="Arial" pitchFamily="-102" charset="0"/>
              </a:rPr>
              <a:t>-synuclein gene (Singleton, 2003). This results in overexpression of the gene for </a:t>
            </a:r>
            <a:r>
              <a:rPr lang="en-US" sz="1800">
                <a:latin typeface="Symbol" pitchFamily="-102" charset="2"/>
                <a:ea typeface="Symbol" pitchFamily="-102" charset="2"/>
                <a:cs typeface="Symbol" pitchFamily="-102" charset="2"/>
              </a:rPr>
              <a:t>a</a:t>
            </a:r>
            <a:r>
              <a:rPr lang="en-US" sz="1800">
                <a:latin typeface="Arial" pitchFamily="-102" charset="0"/>
                <a:ea typeface="Arial" pitchFamily="-102" charset="0"/>
                <a:cs typeface="Arial" pitchFamily="-102" charset="0"/>
              </a:rPr>
              <a:t>-synuclein, thus in higher susceptibility to PD.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938338" y="812800"/>
            <a:ext cx="5270500" cy="5664200"/>
          </a:xfrm>
          <a:prstGeom prst="rect">
            <a:avLst/>
          </a:prstGeom>
          <a:noFill/>
          <a:ln w="9525">
            <a:noFill/>
            <a:miter lim="800000"/>
            <a:headEnd/>
            <a:tailEnd/>
          </a:ln>
        </p:spPr>
      </p:pic>
      <p:pic>
        <p:nvPicPr>
          <p:cNvPr id="47107" name="Picture 3"/>
          <p:cNvPicPr>
            <a:picLocks noChangeAspect="1" noChangeArrowheads="1"/>
          </p:cNvPicPr>
          <p:nvPr/>
        </p:nvPicPr>
        <p:blipFill>
          <a:blip r:embed="rId3"/>
          <a:srcRect/>
          <a:stretch>
            <a:fillRect/>
          </a:stretch>
        </p:blipFill>
        <p:spPr bwMode="auto">
          <a:xfrm>
            <a:off x="6072188" y="6478588"/>
            <a:ext cx="2995612" cy="227012"/>
          </a:xfrm>
          <a:prstGeom prst="rect">
            <a:avLst/>
          </a:prstGeom>
          <a:noFill/>
          <a:ln w="9525">
            <a:noFill/>
            <a:miter lim="800000"/>
            <a:headEnd/>
            <a:tailEnd/>
          </a:ln>
        </p:spPr>
      </p:pic>
      <p:sp>
        <p:nvSpPr>
          <p:cNvPr id="47108" name="Text Box 4"/>
          <p:cNvSpPr txBox="1">
            <a:spLocks noChangeArrowheads="1"/>
          </p:cNvSpPr>
          <p:nvPr/>
        </p:nvSpPr>
        <p:spPr bwMode="auto">
          <a:xfrm>
            <a:off x="4314825" y="6437313"/>
            <a:ext cx="1706563" cy="304800"/>
          </a:xfrm>
          <a:prstGeom prst="rect">
            <a:avLst/>
          </a:prstGeom>
          <a:noFill/>
          <a:ln w="9525">
            <a:noFill/>
            <a:miter lim="800000"/>
            <a:headEnd/>
            <a:tailEnd/>
          </a:ln>
        </p:spPr>
        <p:txBody>
          <a:bodyPr wrap="none">
            <a:prstTxWarp prst="textNoShape">
              <a:avLst/>
            </a:prstTxWarp>
            <a:spAutoFit/>
          </a:bodyPr>
          <a:lstStyle/>
          <a:p>
            <a:r>
              <a:rPr lang="en-US" sz="1400" b="1" i="1"/>
              <a:t>Volles and Lansbury</a:t>
            </a:r>
          </a:p>
        </p:txBody>
      </p:sp>
      <p:pic>
        <p:nvPicPr>
          <p:cNvPr id="47109" name="Picture 5"/>
          <p:cNvPicPr>
            <a:picLocks noChangeAspect="1" noChangeArrowheads="1"/>
          </p:cNvPicPr>
          <p:nvPr/>
        </p:nvPicPr>
        <p:blipFill>
          <a:blip r:embed="rId4"/>
          <a:srcRect/>
          <a:stretch>
            <a:fillRect/>
          </a:stretch>
        </p:blipFill>
        <p:spPr bwMode="auto">
          <a:xfrm>
            <a:off x="5943600" y="1333500"/>
            <a:ext cx="1854200" cy="1638300"/>
          </a:xfrm>
          <a:prstGeom prst="rect">
            <a:avLst/>
          </a:prstGeom>
          <a:noFill/>
          <a:ln w="9525">
            <a:noFill/>
            <a:miter lim="800000"/>
            <a:headEnd/>
            <a:tailEnd/>
          </a:ln>
        </p:spPr>
      </p:pic>
      <p:sp>
        <p:nvSpPr>
          <p:cNvPr id="47110" name="Text Box 6"/>
          <p:cNvSpPr txBox="1">
            <a:spLocks noChangeArrowheads="1"/>
          </p:cNvSpPr>
          <p:nvPr/>
        </p:nvSpPr>
        <p:spPr bwMode="auto">
          <a:xfrm>
            <a:off x="1377155" y="101575"/>
            <a:ext cx="6283842"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latin typeface="Arial" pitchFamily="-102" charset="0"/>
                <a:ea typeface="Arial" pitchFamily="-102" charset="0"/>
                <a:cs typeface="Arial" pitchFamily="-102" charset="0"/>
              </a:rPr>
              <a:t>Model of </a:t>
            </a:r>
            <a:r>
              <a:rPr lang="en-US" sz="3000" b="1" dirty="0">
                <a:solidFill>
                  <a:srgbClr val="FF0000"/>
                </a:solidFill>
                <a:latin typeface="Symbol" pitchFamily="-102" charset="2"/>
                <a:ea typeface="Symbol" pitchFamily="-102" charset="2"/>
                <a:cs typeface="Symbol" pitchFamily="-102" charset="2"/>
              </a:rPr>
              <a:t>a</a:t>
            </a:r>
            <a:r>
              <a:rPr lang="en-US" sz="3000" b="1" dirty="0">
                <a:solidFill>
                  <a:srgbClr val="FF0000"/>
                </a:solidFill>
                <a:latin typeface="Arial" pitchFamily="-102" charset="0"/>
                <a:ea typeface="Arial" pitchFamily="-102" charset="0"/>
                <a:cs typeface="Arial" pitchFamily="-102" charset="0"/>
              </a:rPr>
              <a:t>-</a:t>
            </a:r>
            <a:r>
              <a:rPr lang="en-US" sz="3000" b="1" dirty="0" err="1">
                <a:solidFill>
                  <a:srgbClr val="FF0000"/>
                </a:solidFill>
                <a:latin typeface="Arial" pitchFamily="-102" charset="0"/>
                <a:ea typeface="Arial" pitchFamily="-102" charset="0"/>
                <a:cs typeface="Arial" pitchFamily="-102" charset="0"/>
              </a:rPr>
              <a:t>synuclein</a:t>
            </a:r>
            <a:r>
              <a:rPr lang="en-US" sz="3000" b="1" dirty="0">
                <a:solidFill>
                  <a:srgbClr val="FF0000"/>
                </a:solidFill>
                <a:latin typeface="Arial" pitchFamily="-102" charset="0"/>
                <a:ea typeface="Arial" pitchFamily="-102" charset="0"/>
                <a:cs typeface="Arial" pitchFamily="-102" charset="0"/>
              </a:rPr>
              <a:t> </a:t>
            </a:r>
            <a:r>
              <a:rPr lang="en-US" sz="3000" b="1" dirty="0" err="1">
                <a:solidFill>
                  <a:srgbClr val="FF0000"/>
                </a:solidFill>
                <a:latin typeface="Arial" pitchFamily="-102" charset="0"/>
                <a:ea typeface="Arial" pitchFamily="-102" charset="0"/>
                <a:cs typeface="Arial" pitchFamily="-102" charset="0"/>
              </a:rPr>
              <a:t>fibrillization</a:t>
            </a:r>
            <a:endParaRPr lang="en-US" sz="3000" b="1" dirty="0">
              <a:solidFill>
                <a:srgbClr val="FF0000"/>
              </a:solidFill>
              <a:latin typeface="Arial" pitchFamily="-102" charset="0"/>
              <a:ea typeface="Arial" pitchFamily="-102" charset="0"/>
              <a:cs typeface="Arial" pitchFamily="-10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846513" y="1179513"/>
            <a:ext cx="1504950" cy="2049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1" name="TextBox 2"/>
          <p:cNvSpPr txBox="1">
            <a:spLocks noChangeArrowheads="1"/>
          </p:cNvSpPr>
          <p:nvPr/>
        </p:nvSpPr>
        <p:spPr bwMode="auto">
          <a:xfrm>
            <a:off x="1487488" y="4173538"/>
            <a:ext cx="6270625" cy="522287"/>
          </a:xfrm>
          <a:prstGeom prst="rect">
            <a:avLst/>
          </a:prstGeom>
          <a:noFill/>
          <a:ln w="9525">
            <a:noFill/>
            <a:miter lim="800000"/>
            <a:headEnd/>
            <a:tailEnd/>
          </a:ln>
        </p:spPr>
        <p:txBody>
          <a:bodyPr wrap="none">
            <a:prstTxWarp prst="textNoShape">
              <a:avLst/>
            </a:prstTxWarp>
            <a:spAutoFit/>
          </a:bodyPr>
          <a:lstStyle/>
          <a:p>
            <a:r>
              <a:rPr lang="en-US" sz="2800" b="1">
                <a:solidFill>
                  <a:srgbClr val="0000FF"/>
                </a:solidFill>
                <a:latin typeface="Arial" pitchFamily="-102" charset="0"/>
                <a:ea typeface="Arial" pitchFamily="-102" charset="0"/>
                <a:cs typeface="Arial" pitchFamily="-102" charset="0"/>
              </a:rPr>
              <a:t>Do oligomers damage membranes?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3"/>
          <p:cNvPicPr>
            <a:picLocks noChangeAspect="1"/>
          </p:cNvPicPr>
          <p:nvPr/>
        </p:nvPicPr>
        <p:blipFill>
          <a:blip r:embed="rId2"/>
          <a:srcRect/>
          <a:stretch>
            <a:fillRect/>
          </a:stretch>
        </p:blipFill>
        <p:spPr bwMode="auto">
          <a:xfrm>
            <a:off x="1243013" y="1366838"/>
            <a:ext cx="3429000" cy="1727200"/>
          </a:xfrm>
          <a:prstGeom prst="rect">
            <a:avLst/>
          </a:prstGeom>
          <a:noFill/>
          <a:ln w="9525">
            <a:noFill/>
            <a:miter lim="800000"/>
            <a:headEnd/>
            <a:tailEnd/>
          </a:ln>
        </p:spPr>
      </p:pic>
      <p:pic>
        <p:nvPicPr>
          <p:cNvPr id="5" name="Picture 4"/>
          <p:cNvPicPr>
            <a:picLocks noChangeAspect="1"/>
          </p:cNvPicPr>
          <p:nvPr/>
        </p:nvPicPr>
        <p:blipFill>
          <a:blip r:embed="rId3"/>
          <a:srcRect/>
          <a:stretch>
            <a:fillRect/>
          </a:stretch>
        </p:blipFill>
        <p:spPr bwMode="auto">
          <a:xfrm>
            <a:off x="4608513" y="1366838"/>
            <a:ext cx="1727200" cy="1676400"/>
          </a:xfrm>
          <a:prstGeom prst="rect">
            <a:avLst/>
          </a:prstGeom>
          <a:noFill/>
          <a:ln w="9525">
            <a:noFill/>
            <a:miter lim="800000"/>
            <a:headEnd/>
            <a:tailEnd/>
          </a:ln>
        </p:spPr>
      </p:pic>
      <p:pic>
        <p:nvPicPr>
          <p:cNvPr id="6" name="Picture 5"/>
          <p:cNvPicPr>
            <a:picLocks noChangeAspect="1"/>
          </p:cNvPicPr>
          <p:nvPr/>
        </p:nvPicPr>
        <p:blipFill>
          <a:blip r:embed="rId4"/>
          <a:srcRect/>
          <a:stretch>
            <a:fillRect/>
          </a:stretch>
        </p:blipFill>
        <p:spPr bwMode="auto">
          <a:xfrm>
            <a:off x="6299200" y="1330325"/>
            <a:ext cx="1701800" cy="1727200"/>
          </a:xfrm>
          <a:prstGeom prst="rect">
            <a:avLst/>
          </a:prstGeom>
          <a:noFill/>
          <a:ln w="9525">
            <a:noFill/>
            <a:miter lim="800000"/>
            <a:headEnd/>
            <a:tailEnd/>
          </a:ln>
        </p:spPr>
      </p:pic>
      <p:pic>
        <p:nvPicPr>
          <p:cNvPr id="49157" name="Picture 2"/>
          <p:cNvPicPr>
            <a:picLocks noChangeAspect="1"/>
          </p:cNvPicPr>
          <p:nvPr/>
        </p:nvPicPr>
        <p:blipFill>
          <a:blip r:embed="rId5"/>
          <a:srcRect/>
          <a:stretch>
            <a:fillRect/>
          </a:stretch>
        </p:blipFill>
        <p:spPr bwMode="auto">
          <a:xfrm>
            <a:off x="5626100" y="6646863"/>
            <a:ext cx="3392488" cy="211137"/>
          </a:xfrm>
          <a:prstGeom prst="rect">
            <a:avLst/>
          </a:prstGeom>
          <a:noFill/>
          <a:ln w="9525">
            <a:noFill/>
            <a:miter lim="800000"/>
            <a:headEnd/>
            <a:tailEnd/>
          </a:ln>
        </p:spPr>
      </p:pic>
      <p:pic>
        <p:nvPicPr>
          <p:cNvPr id="8" name="Picture 7"/>
          <p:cNvPicPr>
            <a:picLocks noChangeAspect="1"/>
          </p:cNvPicPr>
          <p:nvPr/>
        </p:nvPicPr>
        <p:blipFill>
          <a:blip r:embed="rId6"/>
          <a:srcRect/>
          <a:stretch>
            <a:fillRect/>
          </a:stretch>
        </p:blipFill>
        <p:spPr bwMode="auto">
          <a:xfrm>
            <a:off x="4724400" y="3387725"/>
            <a:ext cx="1644650" cy="1627188"/>
          </a:xfrm>
          <a:prstGeom prst="rect">
            <a:avLst/>
          </a:prstGeom>
          <a:noFill/>
          <a:ln w="9525">
            <a:noFill/>
            <a:miter lim="800000"/>
            <a:headEnd/>
            <a:tailEnd/>
          </a:ln>
        </p:spPr>
      </p:pic>
      <p:pic>
        <p:nvPicPr>
          <p:cNvPr id="9" name="Picture 8"/>
          <p:cNvPicPr>
            <a:picLocks noChangeAspect="1"/>
          </p:cNvPicPr>
          <p:nvPr/>
        </p:nvPicPr>
        <p:blipFill>
          <a:blip r:embed="rId7"/>
          <a:srcRect/>
          <a:stretch>
            <a:fillRect/>
          </a:stretch>
        </p:blipFill>
        <p:spPr bwMode="auto">
          <a:xfrm>
            <a:off x="6356350" y="3387725"/>
            <a:ext cx="1676400" cy="1658938"/>
          </a:xfrm>
          <a:prstGeom prst="rect">
            <a:avLst/>
          </a:prstGeom>
          <a:noFill/>
          <a:ln w="9525">
            <a:noFill/>
            <a:miter lim="800000"/>
            <a:headEnd/>
            <a:tailEnd/>
          </a:ln>
        </p:spPr>
      </p:pic>
      <p:pic>
        <p:nvPicPr>
          <p:cNvPr id="11" name="Picture 10"/>
          <p:cNvPicPr>
            <a:picLocks noChangeAspect="1"/>
          </p:cNvPicPr>
          <p:nvPr/>
        </p:nvPicPr>
        <p:blipFill>
          <a:blip r:embed="rId8"/>
          <a:srcRect/>
          <a:stretch>
            <a:fillRect/>
          </a:stretch>
        </p:blipFill>
        <p:spPr bwMode="auto">
          <a:xfrm>
            <a:off x="3106738" y="3390900"/>
            <a:ext cx="1617662" cy="1600200"/>
          </a:xfrm>
          <a:prstGeom prst="rect">
            <a:avLst/>
          </a:prstGeom>
          <a:noFill/>
          <a:ln w="9525">
            <a:noFill/>
            <a:miter lim="800000"/>
            <a:headEnd/>
            <a:tailEnd/>
          </a:ln>
        </p:spPr>
      </p:pic>
      <p:pic>
        <p:nvPicPr>
          <p:cNvPr id="12" name="Picture 6"/>
          <p:cNvPicPr>
            <a:picLocks noChangeAspect="1" noChangeArrowheads="1"/>
          </p:cNvPicPr>
          <p:nvPr/>
        </p:nvPicPr>
        <p:blipFill>
          <a:blip r:embed="rId9"/>
          <a:srcRect/>
          <a:stretch>
            <a:fillRect/>
          </a:stretch>
        </p:blipFill>
        <p:spPr bwMode="auto">
          <a:xfrm>
            <a:off x="914400" y="5064125"/>
            <a:ext cx="6554788" cy="1130300"/>
          </a:xfrm>
          <a:prstGeom prst="rect">
            <a:avLst/>
          </a:prstGeom>
          <a:noFill/>
          <a:ln w="9525">
            <a:noFill/>
            <a:miter lim="800000"/>
            <a:headEnd/>
            <a:tailEnd/>
          </a:ln>
        </p:spPr>
      </p:pic>
      <p:sp>
        <p:nvSpPr>
          <p:cNvPr id="13" name="Text Box 7"/>
          <p:cNvSpPr txBox="1">
            <a:spLocks noChangeArrowheads="1"/>
          </p:cNvSpPr>
          <p:nvPr/>
        </p:nvSpPr>
        <p:spPr bwMode="auto">
          <a:xfrm>
            <a:off x="2347913" y="6375400"/>
            <a:ext cx="782637" cy="322263"/>
          </a:xfrm>
          <a:prstGeom prst="rect">
            <a:avLst/>
          </a:prstGeom>
          <a:noFill/>
          <a:ln w="9525">
            <a:noFill/>
            <a:miter lim="800000"/>
            <a:headEnd/>
            <a:tailEnd/>
          </a:ln>
        </p:spPr>
        <p:txBody>
          <a:bodyPr>
            <a:prstTxWarp prst="textNoShape">
              <a:avLst/>
            </a:prstTxWarp>
            <a:spAutoFit/>
          </a:bodyPr>
          <a:lstStyle/>
          <a:p>
            <a:r>
              <a:rPr lang="en-US" sz="1500" b="1">
                <a:solidFill>
                  <a:srgbClr val="9E8F4B"/>
                </a:solidFill>
              </a:rPr>
              <a:t>E35</a:t>
            </a:r>
          </a:p>
        </p:txBody>
      </p:sp>
      <p:sp>
        <p:nvSpPr>
          <p:cNvPr id="14" name="Text Box 8"/>
          <p:cNvSpPr txBox="1">
            <a:spLocks noChangeArrowheads="1"/>
          </p:cNvSpPr>
          <p:nvPr/>
        </p:nvSpPr>
        <p:spPr bwMode="auto">
          <a:xfrm>
            <a:off x="3267075" y="6375400"/>
            <a:ext cx="782638" cy="322263"/>
          </a:xfrm>
          <a:prstGeom prst="rect">
            <a:avLst/>
          </a:prstGeom>
          <a:noFill/>
          <a:ln w="9525">
            <a:noFill/>
            <a:miter lim="800000"/>
            <a:headEnd/>
            <a:tailEnd/>
          </a:ln>
        </p:spPr>
        <p:txBody>
          <a:bodyPr>
            <a:prstTxWarp prst="textNoShape">
              <a:avLst/>
            </a:prstTxWarp>
            <a:spAutoFit/>
          </a:bodyPr>
          <a:lstStyle/>
          <a:p>
            <a:r>
              <a:rPr lang="en-US" sz="1500" b="1">
                <a:solidFill>
                  <a:srgbClr val="9E8F4B"/>
                </a:solidFill>
              </a:rPr>
              <a:t>E57</a:t>
            </a:r>
          </a:p>
        </p:txBody>
      </p:sp>
      <p:cxnSp>
        <p:nvCxnSpPr>
          <p:cNvPr id="15" name="Straight Arrow Connector 14"/>
          <p:cNvCxnSpPr/>
          <p:nvPr/>
        </p:nvCxnSpPr>
        <p:spPr bwMode="auto">
          <a:xfrm rot="5400000" flipH="1">
            <a:off x="2444751" y="6292850"/>
            <a:ext cx="322262" cy="1587"/>
          </a:xfrm>
          <a:prstGeom prst="straightConnector1">
            <a:avLst/>
          </a:prstGeom>
          <a:ln>
            <a:solidFill>
              <a:srgbClr val="9E8F4B"/>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bwMode="auto">
          <a:xfrm rot="5400000" flipH="1">
            <a:off x="3375819" y="6336506"/>
            <a:ext cx="323850" cy="1588"/>
          </a:xfrm>
          <a:prstGeom prst="straightConnector1">
            <a:avLst/>
          </a:prstGeom>
          <a:ln>
            <a:solidFill>
              <a:srgbClr val="9E8F4B"/>
            </a:solidFill>
            <a:tailEnd type="arrow"/>
          </a:ln>
        </p:spPr>
        <p:style>
          <a:lnRef idx="2">
            <a:schemeClr val="accent1"/>
          </a:lnRef>
          <a:fillRef idx="0">
            <a:schemeClr val="accent1"/>
          </a:fillRef>
          <a:effectRef idx="1">
            <a:schemeClr val="accent1"/>
          </a:effectRef>
          <a:fontRef idx="minor">
            <a:schemeClr val="tx1"/>
          </a:fontRef>
        </p:style>
      </p:cxnSp>
      <p:sp>
        <p:nvSpPr>
          <p:cNvPr id="49166" name="TextBox 16"/>
          <p:cNvSpPr txBox="1">
            <a:spLocks noChangeArrowheads="1"/>
          </p:cNvSpPr>
          <p:nvPr/>
        </p:nvSpPr>
        <p:spPr bwMode="auto">
          <a:xfrm>
            <a:off x="450435" y="226896"/>
            <a:ext cx="8200870" cy="553998"/>
          </a:xfrm>
          <a:prstGeom prst="rect">
            <a:avLst/>
          </a:prstGeom>
          <a:noFill/>
          <a:ln w="9525">
            <a:noFill/>
            <a:miter lim="800000"/>
            <a:headEnd/>
            <a:tailEnd/>
          </a:ln>
        </p:spPr>
        <p:txBody>
          <a:bodyPr wrap="none">
            <a:prstTxWarp prst="textNoShape">
              <a:avLst/>
            </a:prstTxWarp>
            <a:spAutoFit/>
          </a:bodyPr>
          <a:lstStyle/>
          <a:p>
            <a:r>
              <a:rPr lang="en-US" sz="3000" b="1" dirty="0" err="1">
                <a:solidFill>
                  <a:srgbClr val="FF0000"/>
                </a:solidFill>
              </a:rPr>
              <a:t>Fibrillar</a:t>
            </a:r>
            <a:r>
              <a:rPr lang="en-US" sz="3000" b="1" dirty="0">
                <a:solidFill>
                  <a:srgbClr val="FF0000"/>
                </a:solidFill>
              </a:rPr>
              <a:t> alpha-</a:t>
            </a:r>
            <a:r>
              <a:rPr lang="en-US" sz="3000" b="1" dirty="0" err="1">
                <a:solidFill>
                  <a:srgbClr val="FF0000"/>
                </a:solidFill>
              </a:rPr>
              <a:t>synuclein</a:t>
            </a:r>
            <a:r>
              <a:rPr lang="en-US" sz="3000" b="1" dirty="0">
                <a:solidFill>
                  <a:srgbClr val="FF0000"/>
                </a:solidFill>
              </a:rPr>
              <a:t> forms pore-like structures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2" name="Picture 1"/>
          <p:cNvPicPr>
            <a:picLocks noChangeAspect="1"/>
          </p:cNvPicPr>
          <p:nvPr/>
        </p:nvPicPr>
        <p:blipFill>
          <a:blip r:embed="rId2"/>
          <a:srcRect/>
          <a:stretch>
            <a:fillRect/>
          </a:stretch>
        </p:blipFill>
        <p:spPr bwMode="auto">
          <a:xfrm>
            <a:off x="5424488" y="6524365"/>
            <a:ext cx="3392487" cy="212725"/>
          </a:xfrm>
          <a:prstGeom prst="rect">
            <a:avLst/>
          </a:prstGeom>
          <a:noFill/>
          <a:ln w="9525">
            <a:noFill/>
            <a:miter lim="800000"/>
            <a:headEnd/>
            <a:tailEnd/>
          </a:ln>
        </p:spPr>
      </p:pic>
      <p:pic>
        <p:nvPicPr>
          <p:cNvPr id="51203" name="Picture 2"/>
          <p:cNvPicPr>
            <a:picLocks noChangeAspect="1"/>
          </p:cNvPicPr>
          <p:nvPr/>
        </p:nvPicPr>
        <p:blipFill>
          <a:blip r:embed="rId3"/>
          <a:srcRect/>
          <a:stretch>
            <a:fillRect/>
          </a:stretch>
        </p:blipFill>
        <p:spPr bwMode="auto">
          <a:xfrm>
            <a:off x="271463" y="1274838"/>
            <a:ext cx="3149600" cy="1638300"/>
          </a:xfrm>
          <a:prstGeom prst="rect">
            <a:avLst/>
          </a:prstGeom>
          <a:noFill/>
          <a:ln w="9525">
            <a:noFill/>
            <a:miter lim="800000"/>
            <a:headEnd/>
            <a:tailEnd/>
          </a:ln>
        </p:spPr>
      </p:pic>
      <p:sp>
        <p:nvSpPr>
          <p:cNvPr id="51204" name="TextBox 5"/>
          <p:cNvSpPr txBox="1">
            <a:spLocks noChangeArrowheads="1"/>
          </p:cNvSpPr>
          <p:nvPr/>
        </p:nvSpPr>
        <p:spPr bwMode="auto">
          <a:xfrm>
            <a:off x="600003" y="179388"/>
            <a:ext cx="7974158" cy="954107"/>
          </a:xfrm>
          <a:prstGeom prst="rect">
            <a:avLst/>
          </a:prstGeom>
          <a:noFill/>
          <a:ln w="9525">
            <a:noFill/>
            <a:miter lim="800000"/>
            <a:headEnd/>
            <a:tailEnd/>
          </a:ln>
        </p:spPr>
        <p:txBody>
          <a:bodyPr wrap="none">
            <a:prstTxWarp prst="textNoShape">
              <a:avLst/>
            </a:prstTxWarp>
            <a:spAutoFit/>
          </a:bodyPr>
          <a:lstStyle/>
          <a:p>
            <a:pPr algn="ctr"/>
            <a:r>
              <a:rPr lang="en-US" sz="2800" b="1" dirty="0" err="1">
                <a:solidFill>
                  <a:srgbClr val="FF0000"/>
                </a:solidFill>
                <a:latin typeface="Arial" pitchFamily="-102" charset="0"/>
                <a:ea typeface="Arial" pitchFamily="-102" charset="0"/>
                <a:cs typeface="Arial" pitchFamily="-102" charset="0"/>
              </a:rPr>
              <a:t>Overexpression</a:t>
            </a:r>
            <a:r>
              <a:rPr lang="en-US" sz="2800" b="1" dirty="0">
                <a:solidFill>
                  <a:srgbClr val="FF0000"/>
                </a:solidFill>
                <a:latin typeface="Arial" pitchFamily="-102" charset="0"/>
                <a:ea typeface="Arial" pitchFamily="-102" charset="0"/>
                <a:cs typeface="Arial" pitchFamily="-102" charset="0"/>
              </a:rPr>
              <a:t> of </a:t>
            </a:r>
            <a:r>
              <a:rPr lang="en-US" sz="2800" b="1" dirty="0">
                <a:solidFill>
                  <a:srgbClr val="FF0000"/>
                </a:solidFill>
                <a:latin typeface="Symbol" pitchFamily="-102" charset="2"/>
                <a:ea typeface="Symbol" pitchFamily="-102" charset="2"/>
                <a:cs typeface="Symbol" pitchFamily="-102" charset="2"/>
              </a:rPr>
              <a:t>a</a:t>
            </a:r>
            <a:r>
              <a:rPr lang="en-US" sz="2800" b="1" dirty="0">
                <a:solidFill>
                  <a:srgbClr val="FF0000"/>
                </a:solidFill>
                <a:latin typeface="Arial" pitchFamily="-102" charset="0"/>
                <a:ea typeface="Arial" pitchFamily="-102" charset="0"/>
                <a:cs typeface="Arial" pitchFamily="-102" charset="0"/>
              </a:rPr>
              <a:t>-</a:t>
            </a:r>
            <a:r>
              <a:rPr lang="en-US" sz="2800" b="1" dirty="0" err="1">
                <a:solidFill>
                  <a:srgbClr val="FF0000"/>
                </a:solidFill>
                <a:latin typeface="Arial" pitchFamily="-102" charset="0"/>
                <a:ea typeface="Arial" pitchFamily="-102" charset="0"/>
                <a:cs typeface="Arial" pitchFamily="-102" charset="0"/>
              </a:rPr>
              <a:t>syn</a:t>
            </a:r>
            <a:r>
              <a:rPr lang="en-US" sz="2800" b="1" dirty="0">
                <a:solidFill>
                  <a:srgbClr val="FF0000"/>
                </a:solidFill>
                <a:latin typeface="Arial" pitchFamily="-102" charset="0"/>
                <a:ea typeface="Arial" pitchFamily="-102" charset="0"/>
                <a:cs typeface="Arial" pitchFamily="-102" charset="0"/>
              </a:rPr>
              <a:t> wt or variant is toxic </a:t>
            </a:r>
          </a:p>
          <a:p>
            <a:pPr algn="ctr"/>
            <a:r>
              <a:rPr lang="en-US" sz="2800" b="1" dirty="0">
                <a:solidFill>
                  <a:srgbClr val="FF0000"/>
                </a:solidFill>
                <a:latin typeface="Arial" pitchFamily="-102" charset="0"/>
                <a:ea typeface="Arial" pitchFamily="-102" charset="0"/>
                <a:cs typeface="Arial" pitchFamily="-102" charset="0"/>
              </a:rPr>
              <a:t>to </a:t>
            </a:r>
            <a:r>
              <a:rPr lang="en-US" sz="2800" b="1" dirty="0" err="1">
                <a:solidFill>
                  <a:srgbClr val="FF0000"/>
                </a:solidFill>
                <a:latin typeface="Arial" pitchFamily="-102" charset="0"/>
                <a:ea typeface="Arial" pitchFamily="-102" charset="0"/>
                <a:cs typeface="Arial" pitchFamily="-102" charset="0"/>
              </a:rPr>
              <a:t>dopaminergic</a:t>
            </a:r>
            <a:r>
              <a:rPr lang="en-US" sz="2800" b="1" dirty="0">
                <a:solidFill>
                  <a:srgbClr val="FF0000"/>
                </a:solidFill>
                <a:latin typeface="Arial" pitchFamily="-102" charset="0"/>
                <a:ea typeface="Arial" pitchFamily="-102" charset="0"/>
                <a:cs typeface="Arial" pitchFamily="-102" charset="0"/>
              </a:rPr>
              <a:t> neurons of SNPC</a:t>
            </a:r>
          </a:p>
        </p:txBody>
      </p:sp>
      <p:sp>
        <p:nvSpPr>
          <p:cNvPr id="51205" name="TextBox 6"/>
          <p:cNvSpPr txBox="1">
            <a:spLocks noChangeArrowheads="1"/>
          </p:cNvSpPr>
          <p:nvPr/>
        </p:nvSpPr>
        <p:spPr bwMode="auto">
          <a:xfrm>
            <a:off x="4681538" y="2219065"/>
            <a:ext cx="2936875" cy="369888"/>
          </a:xfrm>
          <a:prstGeom prst="rect">
            <a:avLst/>
          </a:prstGeom>
          <a:noFill/>
          <a:ln w="9525">
            <a:noFill/>
            <a:miter lim="800000"/>
            <a:headEnd/>
            <a:tailEnd/>
          </a:ln>
        </p:spPr>
        <p:txBody>
          <a:bodyPr wrap="none">
            <a:prstTxWarp prst="textNoShape">
              <a:avLst/>
            </a:prstTxWarp>
            <a:spAutoFit/>
          </a:bodyPr>
          <a:lstStyle/>
          <a:p>
            <a:r>
              <a:rPr lang="en-US"/>
              <a:t>Tyrosine Hydroxylase staining</a:t>
            </a:r>
          </a:p>
        </p:txBody>
      </p:sp>
      <p:pic>
        <p:nvPicPr>
          <p:cNvPr id="51206" name="Picture 7"/>
          <p:cNvPicPr>
            <a:picLocks noChangeAspect="1"/>
          </p:cNvPicPr>
          <p:nvPr/>
        </p:nvPicPr>
        <p:blipFill>
          <a:blip r:embed="rId4"/>
          <a:srcRect/>
          <a:stretch>
            <a:fillRect/>
          </a:stretch>
        </p:blipFill>
        <p:spPr bwMode="auto">
          <a:xfrm>
            <a:off x="2520950" y="2941378"/>
            <a:ext cx="6623050" cy="1682750"/>
          </a:xfrm>
          <a:prstGeom prst="rect">
            <a:avLst/>
          </a:prstGeom>
          <a:noFill/>
          <a:ln w="9525">
            <a:noFill/>
            <a:miter lim="800000"/>
            <a:headEnd/>
            <a:tailEnd/>
          </a:ln>
        </p:spPr>
      </p:pic>
      <p:pic>
        <p:nvPicPr>
          <p:cNvPr id="51207" name="Picture 8"/>
          <p:cNvPicPr>
            <a:picLocks noChangeAspect="1"/>
          </p:cNvPicPr>
          <p:nvPr/>
        </p:nvPicPr>
        <p:blipFill>
          <a:blip r:embed="rId5"/>
          <a:srcRect/>
          <a:stretch>
            <a:fillRect/>
          </a:stretch>
        </p:blipFill>
        <p:spPr bwMode="auto">
          <a:xfrm>
            <a:off x="2514600" y="4617778"/>
            <a:ext cx="3276600" cy="1693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Down Arrow 8"/>
          <p:cNvSpPr/>
          <p:nvPr/>
        </p:nvSpPr>
        <p:spPr>
          <a:xfrm>
            <a:off x="3435561" y="830956"/>
            <a:ext cx="2449922" cy="310155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227" name="TextBox 9"/>
          <p:cNvSpPr txBox="1">
            <a:spLocks noChangeArrowheads="1"/>
          </p:cNvSpPr>
          <p:nvPr/>
        </p:nvSpPr>
        <p:spPr bwMode="auto">
          <a:xfrm>
            <a:off x="396009" y="4342148"/>
            <a:ext cx="8357107" cy="1384995"/>
          </a:xfrm>
          <a:prstGeom prst="rect">
            <a:avLst/>
          </a:prstGeom>
          <a:noFill/>
          <a:ln w="9525">
            <a:noFill/>
            <a:miter lim="800000"/>
            <a:headEnd/>
            <a:tailEnd/>
          </a:ln>
        </p:spPr>
        <p:txBody>
          <a:bodyPr wrap="square">
            <a:prstTxWarp prst="textNoShape">
              <a:avLst/>
            </a:prstTxWarp>
            <a:spAutoFit/>
          </a:bodyPr>
          <a:lstStyle/>
          <a:p>
            <a:pPr algn="ctr"/>
            <a:r>
              <a:rPr lang="en-US" sz="2800" b="1" dirty="0">
                <a:solidFill>
                  <a:srgbClr val="000090"/>
                </a:solidFill>
                <a:latin typeface="Arial" pitchFamily="-102" charset="0"/>
                <a:ea typeface="Arial" pitchFamily="-102" charset="0"/>
                <a:cs typeface="Arial" pitchFamily="-102" charset="0"/>
              </a:rPr>
              <a:t>Disrupting the organization between </a:t>
            </a:r>
            <a:r>
              <a:rPr lang="en-US" sz="2800" b="1" dirty="0">
                <a:solidFill>
                  <a:srgbClr val="000090"/>
                </a:solidFill>
                <a:latin typeface="Symbol" pitchFamily="-102" charset="2"/>
                <a:ea typeface="Symbol" pitchFamily="-102" charset="2"/>
                <a:cs typeface="Symbol" pitchFamily="-102" charset="2"/>
              </a:rPr>
              <a:t>a</a:t>
            </a:r>
            <a:r>
              <a:rPr lang="en-US" sz="2800" b="1" dirty="0">
                <a:solidFill>
                  <a:srgbClr val="000090"/>
                </a:solidFill>
                <a:latin typeface="Arial" pitchFamily="-102" charset="0"/>
                <a:ea typeface="Arial" pitchFamily="-102" charset="0"/>
                <a:cs typeface="Arial" pitchFamily="-102" charset="0"/>
              </a:rPr>
              <a:t>-helix and </a:t>
            </a:r>
            <a:r>
              <a:rPr lang="en-US" sz="2800" b="1" dirty="0" err="1">
                <a:solidFill>
                  <a:srgbClr val="000090"/>
                </a:solidFill>
                <a:latin typeface="Symbol" pitchFamily="-102" charset="2"/>
                <a:ea typeface="Symbol" pitchFamily="-102" charset="2"/>
                <a:cs typeface="Symbol" pitchFamily="-102" charset="2"/>
              </a:rPr>
              <a:t>b</a:t>
            </a:r>
            <a:r>
              <a:rPr lang="en-US" sz="2800" b="1" dirty="0">
                <a:solidFill>
                  <a:srgbClr val="000090"/>
                </a:solidFill>
                <a:latin typeface="Arial" pitchFamily="-102" charset="0"/>
                <a:ea typeface="Arial" pitchFamily="-102" charset="0"/>
                <a:cs typeface="Arial" pitchFamily="-102" charset="0"/>
              </a:rPr>
              <a:t>-sheet strands improves the formation of </a:t>
            </a:r>
            <a:r>
              <a:rPr lang="en-US" sz="2800" b="1" dirty="0" err="1">
                <a:solidFill>
                  <a:srgbClr val="000090"/>
                </a:solidFill>
                <a:latin typeface="Arial" pitchFamily="-102" charset="0"/>
                <a:ea typeface="Arial" pitchFamily="-102" charset="0"/>
                <a:cs typeface="Arial" pitchFamily="-102" charset="0"/>
              </a:rPr>
              <a:t>oligomers</a:t>
            </a:r>
            <a:r>
              <a:rPr lang="en-US" sz="2800" b="1" dirty="0">
                <a:solidFill>
                  <a:srgbClr val="000090"/>
                </a:solidFill>
                <a:latin typeface="Arial" pitchFamily="-102" charset="0"/>
                <a:ea typeface="Arial" pitchFamily="-102" charset="0"/>
                <a:cs typeface="Arial" pitchFamily="-102" charset="0"/>
              </a:rPr>
              <a:t>, making the </a:t>
            </a:r>
            <a:r>
              <a:rPr lang="en-US" sz="2800" b="1" dirty="0">
                <a:solidFill>
                  <a:srgbClr val="000090"/>
                </a:solidFill>
                <a:latin typeface="Symbol" pitchFamily="-102" charset="2"/>
                <a:ea typeface="Symbol" pitchFamily="-102" charset="2"/>
                <a:cs typeface="Symbol" pitchFamily="-102" charset="2"/>
              </a:rPr>
              <a:t>a</a:t>
            </a:r>
            <a:r>
              <a:rPr lang="en-US" sz="2800" b="1" dirty="0">
                <a:solidFill>
                  <a:srgbClr val="000090"/>
                </a:solidFill>
                <a:latin typeface="Arial" pitchFamily="-102" charset="0"/>
                <a:ea typeface="Arial" pitchFamily="-102" charset="0"/>
                <a:cs typeface="Arial" pitchFamily="-102" charset="0"/>
              </a:rPr>
              <a:t>-</a:t>
            </a:r>
            <a:r>
              <a:rPr lang="en-US" sz="2800" b="1" dirty="0" err="1">
                <a:solidFill>
                  <a:srgbClr val="000090"/>
                </a:solidFill>
                <a:latin typeface="Arial" pitchFamily="-102" charset="0"/>
                <a:ea typeface="Arial" pitchFamily="-102" charset="0"/>
                <a:cs typeface="Arial" pitchFamily="-102" charset="0"/>
              </a:rPr>
              <a:t>synuclein</a:t>
            </a:r>
            <a:r>
              <a:rPr lang="en-US" sz="2800" b="1" dirty="0">
                <a:solidFill>
                  <a:srgbClr val="000090"/>
                </a:solidFill>
                <a:latin typeface="Arial" pitchFamily="-102" charset="0"/>
                <a:ea typeface="Arial" pitchFamily="-102" charset="0"/>
                <a:cs typeface="Arial" pitchFamily="-102" charset="0"/>
              </a:rPr>
              <a:t> more toxic</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68250" y="273075"/>
            <a:ext cx="9007475" cy="5909309"/>
          </a:xfrm>
          <a:prstGeom prst="rect">
            <a:avLst/>
          </a:prstGeom>
          <a:noFill/>
          <a:ln w="9525">
            <a:noFill/>
            <a:miter lim="800000"/>
            <a:headEnd/>
            <a:tailEnd/>
          </a:ln>
        </p:spPr>
        <p:txBody>
          <a:bodyPr wrap="square">
            <a:prstTxWarp prst="textNoShape">
              <a:avLst/>
            </a:prstTxWarp>
            <a:spAutoFit/>
          </a:bodyPr>
          <a:lstStyle/>
          <a:p>
            <a:pPr algn="ctr"/>
            <a:r>
              <a:rPr lang="en-US" sz="2600" b="1" dirty="0">
                <a:solidFill>
                  <a:srgbClr val="FF0000"/>
                </a:solidFill>
                <a:latin typeface="Arial" pitchFamily="-102" charset="0"/>
                <a:ea typeface="Arial" pitchFamily="-102" charset="0"/>
                <a:cs typeface="Arial" pitchFamily="-102" charset="0"/>
              </a:rPr>
              <a:t>Proposed mechanisms of toxicity of </a:t>
            </a:r>
            <a:r>
              <a:rPr lang="en-US" sz="2600" b="1" dirty="0">
                <a:solidFill>
                  <a:srgbClr val="FF0000"/>
                </a:solidFill>
                <a:latin typeface="Symbol" pitchFamily="-102" charset="2"/>
                <a:ea typeface="Symbol" pitchFamily="-102" charset="2"/>
                <a:cs typeface="Symbol" pitchFamily="-102" charset="2"/>
              </a:rPr>
              <a:t>a</a:t>
            </a:r>
            <a:r>
              <a:rPr lang="en-US" sz="2600" b="1" dirty="0">
                <a:solidFill>
                  <a:srgbClr val="FF0000"/>
                </a:solidFill>
                <a:latin typeface="Arial" pitchFamily="-102" charset="0"/>
                <a:ea typeface="Arial" pitchFamily="-102" charset="0"/>
                <a:cs typeface="Arial" pitchFamily="-102" charset="0"/>
              </a:rPr>
              <a:t>-</a:t>
            </a:r>
            <a:r>
              <a:rPr lang="en-US" sz="2600" b="1" dirty="0" err="1">
                <a:solidFill>
                  <a:srgbClr val="FF0000"/>
                </a:solidFill>
                <a:latin typeface="Arial" pitchFamily="-102" charset="0"/>
                <a:ea typeface="Arial" pitchFamily="-102" charset="0"/>
                <a:cs typeface="Arial" pitchFamily="-102" charset="0"/>
              </a:rPr>
              <a:t>synuclein</a:t>
            </a:r>
            <a:r>
              <a:rPr lang="en-US" sz="2600" b="1" dirty="0">
                <a:solidFill>
                  <a:srgbClr val="FF0000"/>
                </a:solidFill>
                <a:latin typeface="Arial" pitchFamily="-102" charset="0"/>
                <a:ea typeface="Arial" pitchFamily="-102" charset="0"/>
                <a:cs typeface="Arial" pitchFamily="-102" charset="0"/>
              </a:rPr>
              <a:t> fibrils:</a:t>
            </a:r>
          </a:p>
          <a:p>
            <a:endParaRPr lang="en-US" sz="2200" b="1" dirty="0">
              <a:solidFill>
                <a:srgbClr val="E31E21"/>
              </a:solidFill>
              <a:latin typeface="Arial" pitchFamily="-102" charset="0"/>
              <a:ea typeface="Arial" pitchFamily="-102" charset="0"/>
              <a:cs typeface="Arial" pitchFamily="-102" charset="0"/>
            </a:endParaRPr>
          </a:p>
          <a:p>
            <a:r>
              <a:rPr lang="en-US" sz="2200" dirty="0">
                <a:latin typeface="Arial" pitchFamily="-102" charset="0"/>
                <a:ea typeface="Arial" pitchFamily="-102" charset="0"/>
                <a:cs typeface="Arial" pitchFamily="-102" charset="0"/>
              </a:rPr>
              <a:t>As lipid associated structure, they can disrupt membranes integrity, both plasma membranes and intracellular membranes causing:</a:t>
            </a:r>
          </a:p>
          <a:p>
            <a:endParaRPr lang="en-US" sz="2200" dirty="0">
              <a:latin typeface="Arial" pitchFamily="-102" charset="0"/>
              <a:ea typeface="Arial" pitchFamily="-102" charset="0"/>
              <a:cs typeface="Arial" pitchFamily="-102" charset="0"/>
            </a:endParaRPr>
          </a:p>
          <a:p>
            <a:r>
              <a:rPr lang="en-US" sz="2200" dirty="0">
                <a:latin typeface="Arial" pitchFamily="-102" charset="0"/>
                <a:ea typeface="Arial" pitchFamily="-102" charset="0"/>
                <a:cs typeface="Arial" pitchFamily="-102" charset="0"/>
              </a:rPr>
              <a:t>*</a:t>
            </a:r>
            <a:r>
              <a:rPr lang="en-US" sz="2200" b="1" dirty="0">
                <a:solidFill>
                  <a:srgbClr val="0000FF"/>
                </a:solidFill>
                <a:latin typeface="Arial" pitchFamily="-102" charset="0"/>
                <a:ea typeface="Arial" pitchFamily="-102" charset="0"/>
                <a:cs typeface="Arial" pitchFamily="-102" charset="0"/>
              </a:rPr>
              <a:t>Disruption/damage of synaptic vesicles</a:t>
            </a:r>
            <a:r>
              <a:rPr lang="en-US" sz="2200" dirty="0">
                <a:latin typeface="Arial" pitchFamily="-102" charset="0"/>
                <a:ea typeface="Arial" pitchFamily="-102" charset="0"/>
                <a:cs typeface="Arial" pitchFamily="-102" charset="0"/>
              </a:rPr>
              <a:t>, altered release of neurotransmitter.</a:t>
            </a:r>
          </a:p>
          <a:p>
            <a:endParaRPr lang="en-US" sz="2200" dirty="0">
              <a:latin typeface="Arial" pitchFamily="-102" charset="0"/>
              <a:ea typeface="Arial" pitchFamily="-102" charset="0"/>
              <a:cs typeface="Arial" pitchFamily="-102" charset="0"/>
            </a:endParaRPr>
          </a:p>
          <a:p>
            <a:r>
              <a:rPr lang="en-US" sz="2200" dirty="0">
                <a:latin typeface="Arial" pitchFamily="-102" charset="0"/>
                <a:ea typeface="Arial" pitchFamily="-102" charset="0"/>
                <a:cs typeface="Arial" pitchFamily="-102" charset="0"/>
              </a:rPr>
              <a:t>*</a:t>
            </a:r>
            <a:r>
              <a:rPr lang="en-US" sz="2200" b="1" dirty="0">
                <a:solidFill>
                  <a:srgbClr val="0000FF"/>
                </a:solidFill>
                <a:latin typeface="Arial" pitchFamily="-102" charset="0"/>
                <a:ea typeface="Arial" pitchFamily="-102" charset="0"/>
                <a:cs typeface="Arial" pitchFamily="-102" charset="0"/>
              </a:rPr>
              <a:t>Disruption/damage of ER and Golgi</a:t>
            </a:r>
            <a:r>
              <a:rPr lang="en-US" sz="2200" dirty="0">
                <a:latin typeface="Arial" pitchFamily="-102" charset="0"/>
                <a:ea typeface="Arial" pitchFamily="-102" charset="0"/>
                <a:cs typeface="Arial" pitchFamily="-102" charset="0"/>
              </a:rPr>
              <a:t>. This lead to ER stress and altered trafficking of proteins in the cell.</a:t>
            </a:r>
          </a:p>
          <a:p>
            <a:endParaRPr lang="en-US" sz="2200" dirty="0">
              <a:latin typeface="Arial" pitchFamily="-102" charset="0"/>
              <a:ea typeface="Arial" pitchFamily="-102" charset="0"/>
              <a:cs typeface="Arial" pitchFamily="-102" charset="0"/>
            </a:endParaRPr>
          </a:p>
          <a:p>
            <a:r>
              <a:rPr lang="en-US" sz="2200" dirty="0">
                <a:latin typeface="Arial" pitchFamily="-102" charset="0"/>
                <a:ea typeface="Arial" pitchFamily="-102" charset="0"/>
                <a:cs typeface="Arial" pitchFamily="-102" charset="0"/>
              </a:rPr>
              <a:t>*</a:t>
            </a:r>
            <a:r>
              <a:rPr lang="en-US" sz="2200" b="1" dirty="0">
                <a:solidFill>
                  <a:srgbClr val="0000FF"/>
                </a:solidFill>
                <a:latin typeface="Arial" pitchFamily="-102" charset="0"/>
                <a:ea typeface="Arial" pitchFamily="-102" charset="0"/>
                <a:cs typeface="Arial" pitchFamily="-102" charset="0"/>
              </a:rPr>
              <a:t>Disruption/damage of mitochondria</a:t>
            </a:r>
            <a:r>
              <a:rPr lang="en-US" sz="2200" dirty="0">
                <a:latin typeface="Arial" pitchFamily="-102" charset="0"/>
                <a:ea typeface="Arial" pitchFamily="-102" charset="0"/>
                <a:cs typeface="Arial" pitchFamily="-102" charset="0"/>
              </a:rPr>
              <a:t>, causing mitochondrial stress, rupture, thus oxidation.</a:t>
            </a:r>
          </a:p>
          <a:p>
            <a:endParaRPr lang="en-US" sz="2200" dirty="0">
              <a:latin typeface="Arial" pitchFamily="-102" charset="0"/>
              <a:ea typeface="Arial" pitchFamily="-102" charset="0"/>
              <a:cs typeface="Arial" pitchFamily="-102" charset="0"/>
            </a:endParaRPr>
          </a:p>
          <a:p>
            <a:r>
              <a:rPr lang="en-US" sz="2200" dirty="0">
                <a:latin typeface="Arial" pitchFamily="-102" charset="0"/>
                <a:ea typeface="Arial" pitchFamily="-102" charset="0"/>
                <a:cs typeface="Arial" pitchFamily="-102" charset="0"/>
              </a:rPr>
              <a:t>*</a:t>
            </a:r>
            <a:r>
              <a:rPr lang="en-US" sz="2200" b="1" dirty="0">
                <a:solidFill>
                  <a:srgbClr val="0000FF"/>
                </a:solidFill>
                <a:latin typeface="Arial" pitchFamily="-102" charset="0"/>
                <a:ea typeface="Arial" pitchFamily="-102" charset="0"/>
                <a:cs typeface="Arial" pitchFamily="-102" charset="0"/>
              </a:rPr>
              <a:t>Disruption/damage of </a:t>
            </a:r>
            <a:r>
              <a:rPr lang="en-US" sz="2200" b="1" dirty="0" err="1">
                <a:solidFill>
                  <a:srgbClr val="0000FF"/>
                </a:solidFill>
                <a:latin typeface="Arial" pitchFamily="-102" charset="0"/>
                <a:ea typeface="Arial" pitchFamily="-102" charset="0"/>
                <a:cs typeface="Arial" pitchFamily="-102" charset="0"/>
              </a:rPr>
              <a:t>proteasomes</a:t>
            </a:r>
            <a:r>
              <a:rPr lang="en-US" sz="2200" dirty="0">
                <a:latin typeface="Arial" pitchFamily="-102" charset="0"/>
                <a:ea typeface="Arial" pitchFamily="-102" charset="0"/>
                <a:cs typeface="Arial" pitchFamily="-102" charset="0"/>
              </a:rPr>
              <a:t>. Not clear whether this occurs because of a direct toxic function of </a:t>
            </a:r>
            <a:r>
              <a:rPr lang="en-US" sz="2200" dirty="0">
                <a:latin typeface="Symbol" pitchFamily="-102" charset="2"/>
                <a:ea typeface="Symbol" pitchFamily="-102" charset="2"/>
                <a:cs typeface="Symbol" pitchFamily="-102" charset="2"/>
              </a:rPr>
              <a:t>a</a:t>
            </a:r>
            <a:r>
              <a:rPr lang="en-US" sz="2200" dirty="0">
                <a:latin typeface="Arial" pitchFamily="-102" charset="0"/>
                <a:ea typeface="Arial" pitchFamily="-102" charset="0"/>
                <a:cs typeface="Arial" pitchFamily="-102" charset="0"/>
              </a:rPr>
              <a:t>-</a:t>
            </a:r>
            <a:r>
              <a:rPr lang="en-US" sz="2200" dirty="0" err="1">
                <a:latin typeface="Arial" pitchFamily="-102" charset="0"/>
                <a:ea typeface="Arial" pitchFamily="-102" charset="0"/>
                <a:cs typeface="Arial" pitchFamily="-102" charset="0"/>
              </a:rPr>
              <a:t>synuclein</a:t>
            </a:r>
            <a:r>
              <a:rPr lang="en-US" sz="2200" dirty="0">
                <a:latin typeface="Arial" pitchFamily="-102" charset="0"/>
                <a:ea typeface="Arial" pitchFamily="-102" charset="0"/>
                <a:cs typeface="Arial" pitchFamily="-102" charset="0"/>
              </a:rPr>
              <a:t> on the UPP, or as a consequence of mitochondrial dysfunction.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445227" y="1476552"/>
            <a:ext cx="2509661" cy="246044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75" name="TextBox 2"/>
          <p:cNvSpPr txBox="1">
            <a:spLocks noChangeArrowheads="1"/>
          </p:cNvSpPr>
          <p:nvPr/>
        </p:nvSpPr>
        <p:spPr bwMode="auto">
          <a:xfrm>
            <a:off x="663220" y="4176889"/>
            <a:ext cx="7817557" cy="1138773"/>
          </a:xfrm>
          <a:prstGeom prst="rect">
            <a:avLst/>
          </a:prstGeom>
          <a:noFill/>
          <a:ln w="9525">
            <a:noFill/>
            <a:miter lim="800000"/>
            <a:headEnd/>
            <a:tailEnd/>
          </a:ln>
        </p:spPr>
        <p:txBody>
          <a:bodyPr wrap="square">
            <a:prstTxWarp prst="textNoShape">
              <a:avLst/>
            </a:prstTxWarp>
            <a:spAutoFit/>
          </a:bodyPr>
          <a:lstStyle/>
          <a:p>
            <a:pPr algn="ctr"/>
            <a:r>
              <a:rPr lang="en-US" sz="3400" b="1" dirty="0">
                <a:solidFill>
                  <a:srgbClr val="0000FF"/>
                </a:solidFill>
                <a:latin typeface="Arial" pitchFamily="-102" charset="0"/>
                <a:ea typeface="Arial" pitchFamily="-102" charset="0"/>
                <a:cs typeface="Arial" pitchFamily="-102" charset="0"/>
              </a:rPr>
              <a:t>Can </a:t>
            </a:r>
            <a:r>
              <a:rPr lang="en-US" sz="3400" b="1" dirty="0">
                <a:solidFill>
                  <a:srgbClr val="0000FF"/>
                </a:solidFill>
                <a:latin typeface="Symbol" pitchFamily="-102" charset="2"/>
                <a:ea typeface="Symbol" pitchFamily="-102" charset="2"/>
                <a:cs typeface="Symbol" pitchFamily="-102" charset="2"/>
              </a:rPr>
              <a:t>a</a:t>
            </a:r>
            <a:r>
              <a:rPr lang="en-US" sz="3400" b="1" dirty="0">
                <a:solidFill>
                  <a:srgbClr val="0000FF"/>
                </a:solidFill>
                <a:latin typeface="Arial" pitchFamily="-102" charset="0"/>
                <a:ea typeface="Arial" pitchFamily="-102" charset="0"/>
                <a:cs typeface="Arial" pitchFamily="-102" charset="0"/>
              </a:rPr>
              <a:t>-</a:t>
            </a:r>
            <a:r>
              <a:rPr lang="en-US" sz="3400" b="1" dirty="0" err="1">
                <a:solidFill>
                  <a:srgbClr val="0000FF"/>
                </a:solidFill>
                <a:latin typeface="Arial" pitchFamily="-102" charset="0"/>
                <a:ea typeface="Arial" pitchFamily="-102" charset="0"/>
                <a:cs typeface="Arial" pitchFamily="-102" charset="0"/>
              </a:rPr>
              <a:t>synuclein</a:t>
            </a:r>
            <a:r>
              <a:rPr lang="en-US" sz="3400" b="1" dirty="0">
                <a:solidFill>
                  <a:srgbClr val="0000FF"/>
                </a:solidFill>
                <a:latin typeface="Arial" pitchFamily="-102" charset="0"/>
                <a:ea typeface="Arial" pitchFamily="-102" charset="0"/>
                <a:cs typeface="Arial" pitchFamily="-102" charset="0"/>
              </a:rPr>
              <a:t> </a:t>
            </a:r>
            <a:r>
              <a:rPr lang="en-US" sz="3400" b="1" dirty="0" err="1">
                <a:solidFill>
                  <a:srgbClr val="0000FF"/>
                </a:solidFill>
                <a:latin typeface="Arial" pitchFamily="-102" charset="0"/>
                <a:ea typeface="Arial" pitchFamily="-102" charset="0"/>
                <a:cs typeface="Arial" pitchFamily="-102" charset="0"/>
              </a:rPr>
              <a:t>oligomers</a:t>
            </a:r>
            <a:r>
              <a:rPr lang="en-US" sz="3400" b="1" dirty="0">
                <a:solidFill>
                  <a:srgbClr val="0000FF"/>
                </a:solidFill>
                <a:latin typeface="Arial" pitchFamily="-102" charset="0"/>
                <a:ea typeface="Arial" pitchFamily="-102" charset="0"/>
                <a:cs typeface="Arial" pitchFamily="-102" charset="0"/>
              </a:rPr>
              <a:t> cause mitochondrial damage in PD?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1"/>
          <p:cNvPicPr>
            <a:picLocks noChangeAspect="1"/>
          </p:cNvPicPr>
          <p:nvPr/>
        </p:nvPicPr>
        <p:blipFill>
          <a:blip r:embed="rId2"/>
          <a:srcRect/>
          <a:stretch>
            <a:fillRect/>
          </a:stretch>
        </p:blipFill>
        <p:spPr bwMode="auto">
          <a:xfrm>
            <a:off x="2127250" y="1187450"/>
            <a:ext cx="4889500" cy="3111500"/>
          </a:xfrm>
          <a:prstGeom prst="rect">
            <a:avLst/>
          </a:prstGeom>
          <a:noFill/>
          <a:ln w="9525">
            <a:noFill/>
            <a:miter lim="800000"/>
            <a:headEnd/>
            <a:tailEnd/>
          </a:ln>
        </p:spPr>
      </p:pic>
      <p:pic>
        <p:nvPicPr>
          <p:cNvPr id="55299" name="Picture 2"/>
          <p:cNvPicPr>
            <a:picLocks noChangeAspect="1"/>
          </p:cNvPicPr>
          <p:nvPr/>
        </p:nvPicPr>
        <p:blipFill>
          <a:blip r:embed="rId3"/>
          <a:srcRect/>
          <a:stretch>
            <a:fillRect/>
          </a:stretch>
        </p:blipFill>
        <p:spPr bwMode="auto">
          <a:xfrm>
            <a:off x="1968500" y="4187825"/>
            <a:ext cx="5241925" cy="1928813"/>
          </a:xfrm>
          <a:prstGeom prst="rect">
            <a:avLst/>
          </a:prstGeom>
          <a:noFill/>
          <a:ln w="9525">
            <a:noFill/>
            <a:miter lim="800000"/>
            <a:headEnd/>
            <a:tailEnd/>
          </a:ln>
        </p:spPr>
      </p:pic>
      <p:pic>
        <p:nvPicPr>
          <p:cNvPr id="55300" name="Picture 3"/>
          <p:cNvPicPr>
            <a:picLocks noChangeAspect="1"/>
          </p:cNvPicPr>
          <p:nvPr/>
        </p:nvPicPr>
        <p:blipFill>
          <a:blip r:embed="rId4"/>
          <a:srcRect/>
          <a:stretch>
            <a:fillRect/>
          </a:stretch>
        </p:blipFill>
        <p:spPr bwMode="auto">
          <a:xfrm>
            <a:off x="1193800" y="6278563"/>
            <a:ext cx="6756400" cy="203200"/>
          </a:xfrm>
          <a:prstGeom prst="rect">
            <a:avLst/>
          </a:prstGeom>
          <a:noFill/>
          <a:ln w="9525">
            <a:noFill/>
            <a:miter lim="800000"/>
            <a:headEnd/>
            <a:tailEnd/>
          </a:ln>
        </p:spPr>
      </p:pic>
      <p:sp>
        <p:nvSpPr>
          <p:cNvPr id="55301" name="TextBox 4"/>
          <p:cNvSpPr txBox="1">
            <a:spLocks noChangeArrowheads="1"/>
          </p:cNvSpPr>
          <p:nvPr/>
        </p:nvSpPr>
        <p:spPr bwMode="auto">
          <a:xfrm>
            <a:off x="283558" y="201613"/>
            <a:ext cx="8860442" cy="892552"/>
          </a:xfrm>
          <a:prstGeom prst="rect">
            <a:avLst/>
          </a:prstGeom>
          <a:noFill/>
          <a:ln w="9525">
            <a:noFill/>
            <a:miter lim="800000"/>
            <a:headEnd/>
            <a:tailEnd/>
          </a:ln>
        </p:spPr>
        <p:txBody>
          <a:bodyPr wrap="square">
            <a:prstTxWarp prst="textNoShape">
              <a:avLst/>
            </a:prstTxWarp>
            <a:spAutoFit/>
          </a:bodyPr>
          <a:lstStyle/>
          <a:p>
            <a:pPr algn="ctr"/>
            <a:r>
              <a:rPr lang="en-US" sz="2600" b="1" dirty="0" err="1">
                <a:solidFill>
                  <a:srgbClr val="FF0000"/>
                </a:solidFill>
                <a:latin typeface="Arial" pitchFamily="-102" charset="0"/>
                <a:ea typeface="Arial" pitchFamily="-102" charset="0"/>
                <a:cs typeface="Arial" pitchFamily="-102" charset="0"/>
              </a:rPr>
              <a:t>Overexpression</a:t>
            </a:r>
            <a:r>
              <a:rPr lang="en-US" sz="2600" b="1" dirty="0">
                <a:solidFill>
                  <a:srgbClr val="FF0000"/>
                </a:solidFill>
                <a:latin typeface="Arial" pitchFamily="-102" charset="0"/>
                <a:ea typeface="Arial" pitchFamily="-102" charset="0"/>
                <a:cs typeface="Arial" pitchFamily="-102" charset="0"/>
              </a:rPr>
              <a:t> of </a:t>
            </a:r>
            <a:r>
              <a:rPr lang="en-US" sz="2600" b="1" dirty="0">
                <a:solidFill>
                  <a:srgbClr val="FF0000"/>
                </a:solidFill>
                <a:latin typeface="Symbol" pitchFamily="-102" charset="2"/>
                <a:ea typeface="Symbol" pitchFamily="-102" charset="2"/>
                <a:cs typeface="Symbol" pitchFamily="-102" charset="2"/>
              </a:rPr>
              <a:t>a</a:t>
            </a:r>
            <a:r>
              <a:rPr lang="en-US" sz="2600" b="1" dirty="0">
                <a:solidFill>
                  <a:srgbClr val="FF0000"/>
                </a:solidFill>
                <a:latin typeface="Arial" pitchFamily="-102" charset="0"/>
                <a:ea typeface="Arial" pitchFamily="-102" charset="0"/>
                <a:cs typeface="Arial" pitchFamily="-102" charset="0"/>
              </a:rPr>
              <a:t>-</a:t>
            </a:r>
            <a:r>
              <a:rPr lang="en-US" sz="2600" b="1" dirty="0" err="1">
                <a:solidFill>
                  <a:srgbClr val="FF0000"/>
                </a:solidFill>
                <a:latin typeface="Arial" pitchFamily="-102" charset="0"/>
                <a:ea typeface="Arial" pitchFamily="-102" charset="0"/>
                <a:cs typeface="Arial" pitchFamily="-102" charset="0"/>
              </a:rPr>
              <a:t>syn</a:t>
            </a:r>
            <a:r>
              <a:rPr lang="en-US" sz="2600" b="1" dirty="0">
                <a:solidFill>
                  <a:srgbClr val="FF0000"/>
                </a:solidFill>
                <a:latin typeface="Arial" pitchFamily="-102" charset="0"/>
                <a:ea typeface="Arial" pitchFamily="-102" charset="0"/>
                <a:cs typeface="Arial" pitchFamily="-102" charset="0"/>
              </a:rPr>
              <a:t> induces mitochondrial fragmentation</a:t>
            </a:r>
          </a:p>
        </p:txBody>
      </p:sp>
      <p:cxnSp>
        <p:nvCxnSpPr>
          <p:cNvPr id="55302" name="Straight Arrow Connector 6"/>
          <p:cNvCxnSpPr>
            <a:cxnSpLocks noChangeShapeType="1"/>
          </p:cNvCxnSpPr>
          <p:nvPr/>
        </p:nvCxnSpPr>
        <p:spPr bwMode="auto">
          <a:xfrm rot="16200000" flipV="1">
            <a:off x="3086894" y="6057106"/>
            <a:ext cx="228600" cy="1588"/>
          </a:xfrm>
          <a:prstGeom prst="straightConnector1">
            <a:avLst/>
          </a:prstGeom>
          <a:noFill/>
          <a:ln w="9525">
            <a:solidFill>
              <a:srgbClr val="FF0000"/>
            </a:solidFill>
            <a:round/>
            <a:headEnd/>
            <a:tailEnd type="arrow"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7"/>
          <p:cNvPicPr>
            <a:picLocks noChangeAspect="1" noChangeArrowheads="1"/>
          </p:cNvPicPr>
          <p:nvPr/>
        </p:nvPicPr>
        <p:blipFill>
          <a:blip r:embed="rId2"/>
          <a:srcRect/>
          <a:stretch>
            <a:fillRect/>
          </a:stretch>
        </p:blipFill>
        <p:spPr bwMode="auto">
          <a:xfrm>
            <a:off x="1143000" y="989348"/>
            <a:ext cx="7086600" cy="5848350"/>
          </a:xfrm>
          <a:prstGeom prst="rect">
            <a:avLst/>
          </a:prstGeom>
          <a:noFill/>
          <a:ln w="9525">
            <a:noFill/>
            <a:miter lim="800000"/>
            <a:headEnd/>
            <a:tailEnd/>
          </a:ln>
        </p:spPr>
      </p:pic>
      <p:sp>
        <p:nvSpPr>
          <p:cNvPr id="38915" name="Text Box 8"/>
          <p:cNvSpPr txBox="1">
            <a:spLocks noChangeArrowheads="1"/>
          </p:cNvSpPr>
          <p:nvPr/>
        </p:nvSpPr>
        <p:spPr bwMode="auto">
          <a:xfrm>
            <a:off x="288951" y="81557"/>
            <a:ext cx="8600714" cy="1015663"/>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FF0000"/>
                </a:solidFill>
              </a:rPr>
              <a:t>Loss of </a:t>
            </a:r>
            <a:r>
              <a:rPr lang="en-US" sz="3000" b="1" dirty="0" err="1">
                <a:solidFill>
                  <a:srgbClr val="FF0000"/>
                </a:solidFill>
              </a:rPr>
              <a:t>proteostasis</a:t>
            </a:r>
            <a:r>
              <a:rPr lang="en-US" sz="3000" b="1" dirty="0">
                <a:solidFill>
                  <a:srgbClr val="FF0000"/>
                </a:solidFill>
              </a:rPr>
              <a:t> causes loss of cellular homeostasis in PD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219200" y="152400"/>
            <a:ext cx="6805613" cy="584200"/>
          </a:xfrm>
          <a:prstGeom prst="rect">
            <a:avLst/>
          </a:prstGeom>
          <a:noFill/>
          <a:ln w="9525">
            <a:noFill/>
            <a:miter lim="800000"/>
            <a:headEnd/>
            <a:tailEnd/>
          </a:ln>
        </p:spPr>
        <p:txBody>
          <a:bodyPr wrap="none">
            <a:prstTxWarp prst="textNoShape">
              <a:avLst/>
            </a:prstTxWarp>
            <a:spAutoFit/>
          </a:bodyPr>
          <a:lstStyle/>
          <a:p>
            <a:r>
              <a:rPr lang="en-US" sz="3200" b="1">
                <a:solidFill>
                  <a:srgbClr val="800000"/>
                </a:solidFill>
                <a:latin typeface="Arial" pitchFamily="-102" charset="0"/>
                <a:ea typeface="Arial" pitchFamily="-102" charset="0"/>
                <a:cs typeface="Arial" pitchFamily="-102" charset="0"/>
              </a:rPr>
              <a:t>Symptoms in Parkinson’s disease</a:t>
            </a:r>
          </a:p>
        </p:txBody>
      </p:sp>
      <p:sp>
        <p:nvSpPr>
          <p:cNvPr id="15363" name="Text Box 3"/>
          <p:cNvSpPr txBox="1">
            <a:spLocks noChangeArrowheads="1"/>
          </p:cNvSpPr>
          <p:nvPr/>
        </p:nvSpPr>
        <p:spPr bwMode="auto">
          <a:xfrm>
            <a:off x="914400" y="1076325"/>
            <a:ext cx="7315200" cy="5324475"/>
          </a:xfrm>
          <a:prstGeom prst="rect">
            <a:avLst/>
          </a:prstGeom>
          <a:noFill/>
          <a:ln w="9525">
            <a:noFill/>
            <a:miter lim="800000"/>
            <a:headEnd/>
            <a:tailEnd/>
          </a:ln>
        </p:spPr>
        <p:txBody>
          <a:bodyPr>
            <a:prstTxWarp prst="textNoShape">
              <a:avLst/>
            </a:prstTxWarp>
            <a:spAutoFit/>
          </a:bodyPr>
          <a:lstStyle/>
          <a:p>
            <a:r>
              <a:rPr lang="en-US" sz="2000" b="1">
                <a:latin typeface="Arial" pitchFamily="-102" charset="0"/>
                <a:ea typeface="Arial" pitchFamily="-102" charset="0"/>
                <a:cs typeface="Arial" pitchFamily="-102" charset="0"/>
              </a:rPr>
              <a:t>-Resting tremor</a:t>
            </a:r>
            <a:r>
              <a:rPr lang="en-US" sz="2000">
                <a:latin typeface="Arial" pitchFamily="-102" charset="0"/>
                <a:ea typeface="Arial" pitchFamily="-102" charset="0"/>
                <a:cs typeface="Arial" pitchFamily="-102" charset="0"/>
              </a:rPr>
              <a:t> (</a:t>
            </a:r>
            <a:r>
              <a:rPr lang="en-US" sz="2000">
                <a:solidFill>
                  <a:srgbClr val="000000"/>
                </a:solidFill>
                <a:latin typeface="Arial" pitchFamily="-102" charset="0"/>
                <a:ea typeface="Arial" pitchFamily="-102" charset="0"/>
                <a:cs typeface="Arial" pitchFamily="-102" charset="0"/>
              </a:rPr>
              <a:t>a tremor of a limb that increases when the limb is at rest)</a:t>
            </a:r>
            <a:endParaRPr lang="en-US" sz="2000">
              <a:latin typeface="Arial" pitchFamily="-102" charset="0"/>
              <a:ea typeface="Arial" pitchFamily="-102" charset="0"/>
              <a:cs typeface="Arial" pitchFamily="-102" charset="0"/>
            </a:endParaRPr>
          </a:p>
          <a:p>
            <a:endParaRPr lang="en-US" sz="2000">
              <a:latin typeface="Arial" pitchFamily="-102" charset="0"/>
              <a:ea typeface="Arial" pitchFamily="-102" charset="0"/>
              <a:cs typeface="Arial" pitchFamily="-102" charset="0"/>
            </a:endParaRPr>
          </a:p>
          <a:p>
            <a:r>
              <a:rPr lang="en-US" sz="2000" b="1">
                <a:latin typeface="Arial" pitchFamily="-102" charset="0"/>
                <a:ea typeface="Arial" pitchFamily="-102" charset="0"/>
                <a:cs typeface="Arial" pitchFamily="-102" charset="0"/>
              </a:rPr>
              <a:t>-Bradykinesia</a:t>
            </a:r>
            <a:r>
              <a:rPr lang="en-US" sz="2000">
                <a:latin typeface="Arial" pitchFamily="-102" charset="0"/>
                <a:ea typeface="Arial" pitchFamily="-102" charset="0"/>
                <a:cs typeface="Arial" pitchFamily="-102" charset="0"/>
              </a:rPr>
              <a:t> (</a:t>
            </a:r>
            <a:r>
              <a:rPr lang="en-US" sz="2000">
                <a:solidFill>
                  <a:srgbClr val="000000"/>
                </a:solidFill>
                <a:latin typeface="Arial" pitchFamily="-102" charset="0"/>
                <a:ea typeface="Arial" pitchFamily="-102" charset="0"/>
                <a:cs typeface="Arial" pitchFamily="-102" charset="0"/>
              </a:rPr>
              <a:t>The slowing down and loss of spontaneous and voluntary movement)</a:t>
            </a:r>
            <a:endParaRPr lang="en-US" sz="2000">
              <a:latin typeface="Arial" pitchFamily="-102" charset="0"/>
              <a:ea typeface="Arial" pitchFamily="-102" charset="0"/>
              <a:cs typeface="Arial" pitchFamily="-102" charset="0"/>
            </a:endParaRPr>
          </a:p>
          <a:p>
            <a:endParaRPr lang="en-US" sz="2000">
              <a:latin typeface="Arial" pitchFamily="-102" charset="0"/>
              <a:ea typeface="Arial" pitchFamily="-102" charset="0"/>
              <a:cs typeface="Arial" pitchFamily="-102" charset="0"/>
            </a:endParaRPr>
          </a:p>
          <a:p>
            <a:r>
              <a:rPr lang="en-US" sz="2000" b="1">
                <a:latin typeface="Arial" pitchFamily="-102" charset="0"/>
                <a:ea typeface="Arial" pitchFamily="-102" charset="0"/>
                <a:cs typeface="Arial" pitchFamily="-102" charset="0"/>
              </a:rPr>
              <a:t>-Rigidity</a:t>
            </a:r>
            <a:r>
              <a:rPr lang="en-US" sz="2000">
                <a:latin typeface="Arial" pitchFamily="-102" charset="0"/>
                <a:ea typeface="Arial" pitchFamily="-102" charset="0"/>
                <a:cs typeface="Arial" pitchFamily="-102" charset="0"/>
              </a:rPr>
              <a:t> (i</a:t>
            </a:r>
            <a:r>
              <a:rPr lang="en-US" sz="2000">
                <a:solidFill>
                  <a:srgbClr val="000000"/>
                </a:solidFill>
                <a:latin typeface="Arial" pitchFamily="-102" charset="0"/>
                <a:ea typeface="Arial" pitchFamily="-102" charset="0"/>
                <a:cs typeface="Arial" pitchFamily="-102" charset="0"/>
              </a:rPr>
              <a:t>ncreased resistance to the passive movement of a limb)</a:t>
            </a:r>
            <a:endParaRPr lang="en-US" sz="2000">
              <a:latin typeface="Arial" pitchFamily="-102" charset="0"/>
              <a:ea typeface="Arial" pitchFamily="-102" charset="0"/>
              <a:cs typeface="Arial" pitchFamily="-102" charset="0"/>
            </a:endParaRPr>
          </a:p>
          <a:p>
            <a:endParaRPr lang="en-US" sz="2000">
              <a:latin typeface="Arial" pitchFamily="-102" charset="0"/>
              <a:ea typeface="Arial" pitchFamily="-102" charset="0"/>
              <a:cs typeface="Arial" pitchFamily="-102" charset="0"/>
            </a:endParaRPr>
          </a:p>
          <a:p>
            <a:r>
              <a:rPr lang="en-US" sz="2000" b="1">
                <a:latin typeface="Arial" pitchFamily="-102" charset="0"/>
                <a:ea typeface="Arial" pitchFamily="-102" charset="0"/>
                <a:cs typeface="Arial" pitchFamily="-102" charset="0"/>
              </a:rPr>
              <a:t>-Postural Imbalance</a:t>
            </a:r>
            <a:r>
              <a:rPr lang="en-US" sz="2000">
                <a:latin typeface="Arial" pitchFamily="-102" charset="0"/>
                <a:ea typeface="Arial" pitchFamily="-102" charset="0"/>
                <a:cs typeface="Arial" pitchFamily="-102" charset="0"/>
              </a:rPr>
              <a:t> (incapability to keep a steady posture)</a:t>
            </a:r>
          </a:p>
          <a:p>
            <a:endParaRPr lang="en-US" sz="2000">
              <a:latin typeface="Arial" pitchFamily="-102" charset="0"/>
              <a:ea typeface="Arial" pitchFamily="-102" charset="0"/>
              <a:cs typeface="Arial" pitchFamily="-102" charset="0"/>
            </a:endParaRPr>
          </a:p>
          <a:p>
            <a:r>
              <a:rPr lang="en-US" sz="2000" b="1">
                <a:latin typeface="Arial" pitchFamily="-102" charset="0"/>
                <a:ea typeface="Arial" pitchFamily="-102" charset="0"/>
                <a:cs typeface="Arial" pitchFamily="-102" charset="0"/>
              </a:rPr>
              <a:t>-Difficulties in the speech</a:t>
            </a:r>
          </a:p>
          <a:p>
            <a:endParaRPr lang="en-US" sz="2000" b="1">
              <a:latin typeface="Arial" pitchFamily="-102" charset="0"/>
              <a:ea typeface="Arial" pitchFamily="-102" charset="0"/>
              <a:cs typeface="Arial" pitchFamily="-102" charset="0"/>
            </a:endParaRPr>
          </a:p>
          <a:p>
            <a:r>
              <a:rPr lang="en-US" sz="2000" b="1">
                <a:latin typeface="Arial" pitchFamily="-102" charset="0"/>
                <a:ea typeface="Arial" pitchFamily="-102" charset="0"/>
                <a:cs typeface="Arial" pitchFamily="-102" charset="0"/>
              </a:rPr>
              <a:t>A patient “qualifies” for PD when he/she has at least two of these symptoms </a:t>
            </a:r>
            <a:endParaRPr lang="en-US" sz="2000">
              <a:latin typeface="Arial" pitchFamily="-102" charset="0"/>
              <a:ea typeface="Arial" pitchFamily="-102" charset="0"/>
              <a:cs typeface="Arial" pitchFamily="-102" charset="0"/>
            </a:endParaRPr>
          </a:p>
          <a:p>
            <a:endParaRPr lang="en-US" sz="2000">
              <a:latin typeface="Arial" pitchFamily="-102" charset="0"/>
              <a:ea typeface="Arial" pitchFamily="-102" charset="0"/>
              <a:cs typeface="Arial" pitchFamily="-102" charset="0"/>
            </a:endParaRPr>
          </a:p>
          <a:p>
            <a:endParaRPr lang="en-US" sz="2000">
              <a:latin typeface="Arial" pitchFamily="-102" charset="0"/>
              <a:ea typeface="Arial" pitchFamily="-102" charset="0"/>
              <a:cs typeface="Arial" pitchFamily="-10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Down Arrow 1"/>
          <p:cNvSpPr>
            <a:spLocks noChangeArrowheads="1"/>
          </p:cNvSpPr>
          <p:nvPr/>
        </p:nvSpPr>
        <p:spPr bwMode="auto">
          <a:xfrm>
            <a:off x="3657600" y="2209800"/>
            <a:ext cx="1981200" cy="2286000"/>
          </a:xfrm>
          <a:prstGeom prst="downArrow">
            <a:avLst>
              <a:gd name="adj1" fmla="val 50000"/>
              <a:gd name="adj2" fmla="val 50000"/>
            </a:avLst>
          </a:prstGeom>
          <a:solidFill>
            <a:srgbClr val="800000"/>
          </a:solidFill>
          <a:ln w="9525">
            <a:solidFill>
              <a:schemeClr val="tx1"/>
            </a:solidFill>
            <a:round/>
            <a:headEnd/>
            <a:tailEnd/>
          </a:ln>
        </p:spPr>
        <p:txBody>
          <a:bodyPr>
            <a:prstTxWarp prst="textNoShape">
              <a:avLst/>
            </a:prstTxWarp>
          </a:bodyPr>
          <a:lstStyle/>
          <a:p>
            <a:endParaRPr lang="en-US"/>
          </a:p>
        </p:txBody>
      </p:sp>
      <p:sp>
        <p:nvSpPr>
          <p:cNvPr id="15363" name="TextBox 2"/>
          <p:cNvSpPr txBox="1">
            <a:spLocks noChangeArrowheads="1"/>
          </p:cNvSpPr>
          <p:nvPr/>
        </p:nvSpPr>
        <p:spPr bwMode="auto">
          <a:xfrm>
            <a:off x="304800" y="4845955"/>
            <a:ext cx="8610600" cy="461963"/>
          </a:xfrm>
          <a:prstGeom prst="rect">
            <a:avLst/>
          </a:prstGeom>
          <a:noFill/>
          <a:ln w="9525">
            <a:noFill/>
            <a:miter lim="800000"/>
            <a:headEnd/>
            <a:tailEnd/>
          </a:ln>
        </p:spPr>
        <p:txBody>
          <a:bodyPr>
            <a:prstTxWarp prst="textNoShape">
              <a:avLst/>
            </a:prstTxWarp>
            <a:spAutoFit/>
          </a:bodyPr>
          <a:lstStyle/>
          <a:p>
            <a:r>
              <a:rPr lang="en-US" sz="2400" b="1" dirty="0">
                <a:solidFill>
                  <a:srgbClr val="000090"/>
                </a:solidFill>
              </a:rPr>
              <a:t>Are there proteins that disrupt cellular homeostasis in PD?</a:t>
            </a:r>
          </a:p>
        </p:txBody>
      </p:sp>
      <p:sp>
        <p:nvSpPr>
          <p:cNvPr id="15364" name="TextBox 3"/>
          <p:cNvSpPr txBox="1">
            <a:spLocks noChangeArrowheads="1"/>
          </p:cNvSpPr>
          <p:nvPr/>
        </p:nvSpPr>
        <p:spPr bwMode="auto">
          <a:xfrm>
            <a:off x="84125" y="533400"/>
            <a:ext cx="8991600" cy="954107"/>
          </a:xfrm>
          <a:prstGeom prst="rect">
            <a:avLst/>
          </a:prstGeom>
          <a:noFill/>
          <a:ln w="9525">
            <a:noFill/>
            <a:miter lim="800000"/>
            <a:headEnd/>
            <a:tailEnd/>
          </a:ln>
        </p:spPr>
        <p:txBody>
          <a:bodyPr>
            <a:prstTxWarp prst="textNoShape">
              <a:avLst/>
            </a:prstTxWarp>
            <a:spAutoFit/>
          </a:bodyPr>
          <a:lstStyle/>
          <a:p>
            <a:pPr algn="ctr"/>
            <a:r>
              <a:rPr lang="en-US" sz="2800" b="1" dirty="0"/>
              <a:t>Correct </a:t>
            </a:r>
            <a:r>
              <a:rPr lang="en-US" sz="2800" b="1" dirty="0" err="1"/>
              <a:t>proteostasis</a:t>
            </a:r>
            <a:r>
              <a:rPr lang="en-US" sz="2800" b="1" dirty="0"/>
              <a:t> guarantees a protein’s function to ultimately maintain cellular homeostasis  </a:t>
            </a:r>
          </a:p>
        </p:txBody>
      </p:sp>
      <p:sp>
        <p:nvSpPr>
          <p:cNvPr id="16389" name="TextBox 4"/>
          <p:cNvSpPr txBox="1">
            <a:spLocks noChangeArrowheads="1"/>
          </p:cNvSpPr>
          <p:nvPr/>
        </p:nvSpPr>
        <p:spPr bwMode="auto">
          <a:xfrm>
            <a:off x="366713" y="5455555"/>
            <a:ext cx="8260645" cy="461665"/>
          </a:xfrm>
          <a:prstGeom prst="rect">
            <a:avLst/>
          </a:prstGeom>
          <a:noFill/>
          <a:ln w="9525">
            <a:noFill/>
            <a:miter lim="800000"/>
            <a:headEnd/>
            <a:tailEnd/>
          </a:ln>
        </p:spPr>
        <p:txBody>
          <a:bodyPr wrap="none">
            <a:prstTxWarp prst="textNoShape">
              <a:avLst/>
            </a:prstTxWarp>
            <a:spAutoFit/>
          </a:bodyPr>
          <a:lstStyle/>
          <a:p>
            <a:r>
              <a:rPr lang="en-US" sz="2400" b="1">
                <a:solidFill>
                  <a:srgbClr val="000090"/>
                </a:solidFill>
              </a:rPr>
              <a:t>Parkin and PINK1 as crucial regulator of Autophagy/Mitophagy.</a:t>
            </a:r>
          </a:p>
        </p:txBody>
      </p:sp>
      <p:sp>
        <p:nvSpPr>
          <p:cNvPr id="16390" name="TextBox 5"/>
          <p:cNvSpPr txBox="1">
            <a:spLocks noChangeArrowheads="1"/>
          </p:cNvSpPr>
          <p:nvPr/>
        </p:nvSpPr>
        <p:spPr bwMode="auto">
          <a:xfrm>
            <a:off x="381000" y="5988955"/>
            <a:ext cx="6310742" cy="461665"/>
          </a:xfrm>
          <a:prstGeom prst="rect">
            <a:avLst/>
          </a:prstGeom>
          <a:noFill/>
          <a:ln w="9525">
            <a:noFill/>
            <a:miter lim="800000"/>
            <a:headEnd/>
            <a:tailEnd/>
          </a:ln>
        </p:spPr>
        <p:txBody>
          <a:bodyPr wrap="none">
            <a:prstTxWarp prst="textNoShape">
              <a:avLst/>
            </a:prstTxWarp>
            <a:spAutoFit/>
          </a:bodyPr>
          <a:lstStyle/>
          <a:p>
            <a:r>
              <a:rPr lang="en-US" sz="2400" b="1">
                <a:solidFill>
                  <a:srgbClr val="000090"/>
                </a:solidFill>
              </a:rPr>
              <a:t>Loss of function and gain of toxic function in PD.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460750" y="60325"/>
            <a:ext cx="2559050" cy="492125"/>
          </a:xfrm>
          <a:prstGeom prst="rect">
            <a:avLst/>
          </a:prstGeom>
          <a:noFill/>
          <a:ln w="9525">
            <a:noFill/>
            <a:miter lim="800000"/>
            <a:headEnd/>
            <a:tailEnd/>
          </a:ln>
        </p:spPr>
        <p:txBody>
          <a:bodyPr wrap="none">
            <a:prstTxWarp prst="textNoShape">
              <a:avLst/>
            </a:prstTxWarp>
            <a:spAutoFit/>
          </a:bodyPr>
          <a:lstStyle/>
          <a:p>
            <a:r>
              <a:rPr lang="en-US" sz="2600" b="1">
                <a:solidFill>
                  <a:srgbClr val="FF0000"/>
                </a:solidFill>
              </a:rPr>
              <a:t>Parkin (PARK2)</a:t>
            </a:r>
          </a:p>
        </p:txBody>
      </p:sp>
      <p:sp>
        <p:nvSpPr>
          <p:cNvPr id="16387" name="Text Box 3"/>
          <p:cNvSpPr txBox="1">
            <a:spLocks noChangeArrowheads="1"/>
          </p:cNvSpPr>
          <p:nvPr/>
        </p:nvSpPr>
        <p:spPr bwMode="auto">
          <a:xfrm>
            <a:off x="152400" y="609600"/>
            <a:ext cx="8839200" cy="1616075"/>
          </a:xfrm>
          <a:prstGeom prst="rect">
            <a:avLst/>
          </a:prstGeom>
          <a:noFill/>
          <a:ln w="9525">
            <a:noFill/>
            <a:miter lim="800000"/>
            <a:headEnd/>
            <a:tailEnd/>
          </a:ln>
        </p:spPr>
        <p:txBody>
          <a:bodyPr>
            <a:prstTxWarp prst="textNoShape">
              <a:avLst/>
            </a:prstTxWarp>
            <a:spAutoFit/>
          </a:bodyPr>
          <a:lstStyle/>
          <a:p>
            <a:r>
              <a:rPr lang="en-US" sz="2000"/>
              <a:t>1- Parkin is a protein-ubiquitin isopeptide ligase (E3), a component of the ubiquitin proteasome system that identifies substrates to drive them to the proteasomes for degradation (for review see Sherman and Goldberg, 2001)</a:t>
            </a:r>
          </a:p>
          <a:p>
            <a:endParaRPr lang="en-US" sz="2000"/>
          </a:p>
          <a:p>
            <a:endParaRPr lang="en-US" sz="2000"/>
          </a:p>
        </p:txBody>
      </p:sp>
      <p:pic>
        <p:nvPicPr>
          <p:cNvPr id="16388" name="Picture 4"/>
          <p:cNvPicPr>
            <a:picLocks noChangeAspect="1" noChangeArrowheads="1"/>
          </p:cNvPicPr>
          <p:nvPr/>
        </p:nvPicPr>
        <p:blipFill>
          <a:blip r:embed="rId2"/>
          <a:srcRect/>
          <a:stretch>
            <a:fillRect/>
          </a:stretch>
        </p:blipFill>
        <p:spPr bwMode="auto">
          <a:xfrm>
            <a:off x="1295400" y="1524000"/>
            <a:ext cx="6400800" cy="5130800"/>
          </a:xfrm>
          <a:prstGeom prst="rect">
            <a:avLst/>
          </a:prstGeom>
          <a:noFill/>
          <a:ln w="9525">
            <a:noFill/>
            <a:miter lim="800000"/>
            <a:headEnd/>
            <a:tailEnd/>
          </a:ln>
        </p:spPr>
      </p:pic>
      <p:sp>
        <p:nvSpPr>
          <p:cNvPr id="16389" name="AutoShape 5"/>
          <p:cNvSpPr>
            <a:spLocks noChangeArrowheads="1"/>
          </p:cNvSpPr>
          <p:nvPr/>
        </p:nvSpPr>
        <p:spPr bwMode="auto">
          <a:xfrm>
            <a:off x="3200400" y="5105400"/>
            <a:ext cx="457200" cy="152400"/>
          </a:xfrm>
          <a:prstGeom prst="leftArrow">
            <a:avLst>
              <a:gd name="adj1" fmla="val 50000"/>
              <a:gd name="adj2" fmla="val 75000"/>
            </a:avLst>
          </a:prstGeom>
          <a:solidFill>
            <a:srgbClr val="9B050E"/>
          </a:solidFill>
          <a:ln w="9525">
            <a:solidFill>
              <a:schemeClr val="tx1"/>
            </a:solidFill>
            <a:miter lim="800000"/>
            <a:headEnd/>
            <a:tailEnd/>
          </a:ln>
        </p:spPr>
        <p:txBody>
          <a:bodyPr wrap="none" anchor="ctr">
            <a:prstTxWarp prst="textNoShape">
              <a:avLst/>
            </a:prstTxWarp>
          </a:bodyPr>
          <a:lstStyle/>
          <a:p>
            <a:endParaRPr lang="en-US"/>
          </a:p>
        </p:txBody>
      </p:sp>
      <p:sp>
        <p:nvSpPr>
          <p:cNvPr id="16390" name="Text Box 6"/>
          <p:cNvSpPr txBox="1">
            <a:spLocks noChangeArrowheads="1"/>
          </p:cNvSpPr>
          <p:nvPr/>
        </p:nvSpPr>
        <p:spPr bwMode="auto">
          <a:xfrm>
            <a:off x="3717925" y="4999038"/>
            <a:ext cx="931863" cy="396875"/>
          </a:xfrm>
          <a:prstGeom prst="rect">
            <a:avLst/>
          </a:prstGeom>
          <a:noFill/>
          <a:ln w="9525">
            <a:noFill/>
            <a:miter lim="800000"/>
            <a:headEnd/>
            <a:tailEnd/>
          </a:ln>
        </p:spPr>
        <p:txBody>
          <a:bodyPr wrap="none">
            <a:prstTxWarp prst="textNoShape">
              <a:avLst/>
            </a:prstTxWarp>
            <a:spAutoFit/>
          </a:bodyPr>
          <a:lstStyle/>
          <a:p>
            <a:r>
              <a:rPr lang="en-US" sz="2000" b="1">
                <a:solidFill>
                  <a:srgbClr val="9B050E"/>
                </a:solidFill>
              </a:rPr>
              <a:t>Parkin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533400" y="304800"/>
            <a:ext cx="8229600" cy="5324475"/>
          </a:xfrm>
          <a:prstGeom prst="rect">
            <a:avLst/>
          </a:prstGeom>
          <a:noFill/>
          <a:ln w="9525">
            <a:noFill/>
            <a:miter lim="800000"/>
            <a:headEnd/>
            <a:tailEnd/>
          </a:ln>
        </p:spPr>
        <p:txBody>
          <a:bodyPr>
            <a:prstTxWarp prst="textNoShape">
              <a:avLst/>
            </a:prstTxWarp>
            <a:spAutoFit/>
          </a:bodyPr>
          <a:lstStyle/>
          <a:p>
            <a:r>
              <a:rPr lang="en-US" sz="2000"/>
              <a:t>2- Parkin:  ubiquitously expressed in the brain. Parkin-related PD is characterized by increased loss of dopaminergic neurons in the SNpc.</a:t>
            </a:r>
          </a:p>
          <a:p>
            <a:endParaRPr lang="en-US" sz="2000"/>
          </a:p>
          <a:p>
            <a:r>
              <a:rPr lang="en-US" sz="2000"/>
              <a:t>3- Mutations in Parkin cause a juvenile, autosomal recessive form of PD, with onset &lt;30 years of age (ARJ-PD).</a:t>
            </a:r>
          </a:p>
          <a:p>
            <a:endParaRPr lang="en-US" sz="2000"/>
          </a:p>
          <a:p>
            <a:r>
              <a:rPr lang="en-US" sz="2000"/>
              <a:t>4- The gene for Parkin is expressed on chromosome 6. Parkin is a protein comprised of 465 aa, about 51.6 kDa.</a:t>
            </a:r>
          </a:p>
          <a:p>
            <a:endParaRPr lang="en-US" sz="2000"/>
          </a:p>
          <a:p>
            <a:r>
              <a:rPr lang="en-US" sz="2000"/>
              <a:t>5- Parkin is characterized by two RING finger domains rich in cysteins that confer the ubiquitin-ligase activity. RING1: aa238-293. RING2: aa418-449. </a:t>
            </a:r>
          </a:p>
          <a:p>
            <a:endParaRPr lang="en-US" sz="2000"/>
          </a:p>
          <a:p>
            <a:r>
              <a:rPr lang="en-US" sz="2000"/>
              <a:t>6- Parkin is expressed i) in the nucleus, ii) associates with synaptic vesicles, and iii) is found within actin and  </a:t>
            </a:r>
            <a:r>
              <a:rPr lang="en-US" sz="2000">
                <a:latin typeface="Symbol" pitchFamily="-65" charset="2"/>
              </a:rPr>
              <a:t>a</a:t>
            </a:r>
            <a:r>
              <a:rPr lang="en-US" sz="2000"/>
              <a:t>- and </a:t>
            </a:r>
            <a:r>
              <a:rPr lang="en-US" sz="2000">
                <a:latin typeface="Symbol" pitchFamily="-65" charset="2"/>
              </a:rPr>
              <a:t>b</a:t>
            </a:r>
            <a:r>
              <a:rPr lang="en-US" sz="2000"/>
              <a:t>-tubulin positive microfilaments.</a:t>
            </a:r>
          </a:p>
          <a:p>
            <a:endParaRPr lang="en-US" sz="2000"/>
          </a:p>
          <a:p>
            <a:r>
              <a:rPr lang="en-US" sz="2000"/>
              <a:t>7- Parkin is itself ubiquitinilated. </a:t>
            </a:r>
          </a:p>
          <a:p>
            <a:endParaRPr lang="en-US" sz="2000"/>
          </a:p>
        </p:txBody>
      </p:sp>
      <p:sp>
        <p:nvSpPr>
          <p:cNvPr id="17411" name="Line 8"/>
          <p:cNvSpPr>
            <a:spLocks noChangeShapeType="1"/>
          </p:cNvSpPr>
          <p:nvPr/>
        </p:nvSpPr>
        <p:spPr bwMode="auto">
          <a:xfrm>
            <a:off x="4114800" y="13716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cxnSp>
        <p:nvCxnSpPr>
          <p:cNvPr id="17412" name="Straight Connector 6"/>
          <p:cNvCxnSpPr>
            <a:cxnSpLocks noChangeShapeType="1"/>
          </p:cNvCxnSpPr>
          <p:nvPr/>
        </p:nvCxnSpPr>
        <p:spPr bwMode="auto">
          <a:xfrm>
            <a:off x="838200" y="5257800"/>
            <a:ext cx="3124200" cy="1588"/>
          </a:xfrm>
          <a:prstGeom prst="line">
            <a:avLst/>
          </a:prstGeom>
          <a:noFill/>
          <a:ln w="38100">
            <a:solidFill>
              <a:srgbClr val="FF0000"/>
            </a:solidFill>
            <a:round/>
            <a:headEnd/>
            <a:tailEnd/>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609600" y="1371600"/>
            <a:ext cx="7835900" cy="3455988"/>
          </a:xfrm>
          <a:prstGeom prst="rect">
            <a:avLst/>
          </a:prstGeom>
          <a:noFill/>
          <a:ln w="9525">
            <a:noFill/>
            <a:miter lim="800000"/>
            <a:headEnd/>
            <a:tailEnd/>
          </a:ln>
        </p:spPr>
      </p:pic>
      <p:pic>
        <p:nvPicPr>
          <p:cNvPr id="18435" name="Picture 3"/>
          <p:cNvPicPr>
            <a:picLocks noChangeAspect="1" noChangeArrowheads="1"/>
          </p:cNvPicPr>
          <p:nvPr/>
        </p:nvPicPr>
        <p:blipFill>
          <a:blip r:embed="rId3"/>
          <a:srcRect/>
          <a:stretch>
            <a:fillRect/>
          </a:stretch>
        </p:blipFill>
        <p:spPr bwMode="auto">
          <a:xfrm>
            <a:off x="3048000" y="4953000"/>
            <a:ext cx="3098800" cy="1397000"/>
          </a:xfrm>
          <a:prstGeom prst="rect">
            <a:avLst/>
          </a:prstGeom>
          <a:noFill/>
          <a:ln w="9525">
            <a:noFill/>
            <a:miter lim="800000"/>
            <a:headEnd/>
            <a:tailEnd/>
          </a:ln>
        </p:spPr>
      </p:pic>
      <p:sp>
        <p:nvSpPr>
          <p:cNvPr id="18436" name="Text Box 4"/>
          <p:cNvSpPr txBox="1">
            <a:spLocks noChangeArrowheads="1"/>
          </p:cNvSpPr>
          <p:nvPr/>
        </p:nvSpPr>
        <p:spPr bwMode="auto">
          <a:xfrm>
            <a:off x="1524000" y="457200"/>
            <a:ext cx="6665913"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Parkin expression profile in human tissues</a:t>
            </a:r>
          </a:p>
        </p:txBody>
      </p:sp>
      <p:sp>
        <p:nvSpPr>
          <p:cNvPr id="18437" name="Text Box 5"/>
          <p:cNvSpPr txBox="1">
            <a:spLocks noChangeArrowheads="1"/>
          </p:cNvSpPr>
          <p:nvPr/>
        </p:nvSpPr>
        <p:spPr bwMode="auto">
          <a:xfrm>
            <a:off x="7327900" y="6248400"/>
            <a:ext cx="1663700" cy="396875"/>
          </a:xfrm>
          <a:prstGeom prst="rect">
            <a:avLst/>
          </a:prstGeom>
          <a:noFill/>
          <a:ln w="9525">
            <a:noFill/>
            <a:miter lim="800000"/>
            <a:headEnd/>
            <a:tailEnd/>
          </a:ln>
        </p:spPr>
        <p:txBody>
          <a:bodyPr wrap="none">
            <a:prstTxWarp prst="textNoShape">
              <a:avLst/>
            </a:prstTxWarp>
            <a:spAutoFit/>
          </a:bodyPr>
          <a:lstStyle/>
          <a:p>
            <a:r>
              <a:rPr lang="en-US" sz="2000"/>
              <a:t>(Kitada, 1998)</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057400" y="228600"/>
            <a:ext cx="5102225"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Physiological function of Parkin</a:t>
            </a:r>
          </a:p>
        </p:txBody>
      </p:sp>
      <p:sp>
        <p:nvSpPr>
          <p:cNvPr id="19459" name="Text Box 3"/>
          <p:cNvSpPr txBox="1">
            <a:spLocks noChangeArrowheads="1"/>
          </p:cNvSpPr>
          <p:nvPr/>
        </p:nvSpPr>
        <p:spPr bwMode="auto">
          <a:xfrm>
            <a:off x="76200" y="1143000"/>
            <a:ext cx="9007475" cy="4800600"/>
          </a:xfrm>
          <a:prstGeom prst="rect">
            <a:avLst/>
          </a:prstGeom>
          <a:noFill/>
          <a:ln w="9525">
            <a:noFill/>
            <a:miter lim="800000"/>
            <a:headEnd/>
            <a:tailEnd/>
          </a:ln>
        </p:spPr>
        <p:txBody>
          <a:bodyPr>
            <a:prstTxWarp prst="textNoShape">
              <a:avLst/>
            </a:prstTxWarp>
            <a:spAutoFit/>
          </a:bodyPr>
          <a:lstStyle/>
          <a:p>
            <a:r>
              <a:rPr lang="en-US" sz="1800"/>
              <a:t>1- Protects from neurotoxicity induced by unfolded protein stress: overexpression of Parkin suppresses the stress caused by unfolded protein.</a:t>
            </a:r>
          </a:p>
          <a:p>
            <a:endParaRPr lang="en-US" sz="1800"/>
          </a:p>
          <a:p>
            <a:r>
              <a:rPr lang="en-US" sz="1800"/>
              <a:t>2- Among Parkin substrates are: Cyclin E (expressed in different neuronal populations, accumulates in the brain of sporadic and parkin-mutated PD patients), Synphilin1 (</a:t>
            </a:r>
            <a:r>
              <a:rPr lang="en-US" sz="1800">
                <a:latin typeface="Symbol" pitchFamily="-65" charset="2"/>
              </a:rPr>
              <a:t>a</a:t>
            </a:r>
            <a:r>
              <a:rPr lang="en-US" sz="1800"/>
              <a:t>-synuclein interactin protein, expressed in different neuronal populations). </a:t>
            </a:r>
          </a:p>
          <a:p>
            <a:endParaRPr lang="en-US" sz="1800"/>
          </a:p>
          <a:p>
            <a:r>
              <a:rPr lang="en-US" sz="1800"/>
              <a:t>3- One of the most important substrates for Parkin is </a:t>
            </a:r>
            <a:r>
              <a:rPr lang="en-US" sz="1800" b="1"/>
              <a:t>CDCrel-1</a:t>
            </a:r>
            <a:r>
              <a:rPr lang="en-US" sz="1800"/>
              <a:t>, a member of the septins family, GTPases required for the regulation of cytokinesis in the cell. CDCrel-1 is expressed mostly in neurons, at synaptic vesicles, and its accumulation reduces the pool of released DA in dopaminergic neurons (reviewed in Mizuno, 2001).</a:t>
            </a:r>
          </a:p>
          <a:p>
            <a:endParaRPr lang="en-US" sz="1800"/>
          </a:p>
          <a:p>
            <a:r>
              <a:rPr lang="en-US" sz="1800"/>
              <a:t>4- </a:t>
            </a:r>
            <a:r>
              <a:rPr lang="en-US" sz="1800" b="1"/>
              <a:t>Binds to actin and </a:t>
            </a:r>
            <a:r>
              <a:rPr lang="en-US" sz="1800" b="1">
                <a:latin typeface="Symbol" pitchFamily="-65" charset="2"/>
              </a:rPr>
              <a:t>a</a:t>
            </a:r>
            <a:r>
              <a:rPr lang="en-US" sz="1800" b="1"/>
              <a:t>- and </a:t>
            </a:r>
            <a:r>
              <a:rPr lang="en-US" sz="1800" b="1">
                <a:latin typeface="Symbol" pitchFamily="-65" charset="2"/>
              </a:rPr>
              <a:t>b</a:t>
            </a:r>
            <a:r>
              <a:rPr lang="en-US" sz="1800" b="1"/>
              <a:t>-tubulin positive microtubules, and stabilizes them</a:t>
            </a:r>
            <a:r>
              <a:rPr lang="en-US" sz="1800"/>
              <a:t>. This interaction and activity are independent on the E3 ligase property of Parkin. In this respect it could be speculated that the role of Parkin in microtubules is not only to stabilize them but also to anchor E3 ligase to them, enabling microtubules to control the amount of proteins that need to be degraded through the proteasomal pathway (Yang 2005).</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752600" y="152400"/>
            <a:ext cx="5381625"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Pathogenic mechanisms of Parkin</a:t>
            </a:r>
          </a:p>
        </p:txBody>
      </p:sp>
      <p:sp>
        <p:nvSpPr>
          <p:cNvPr id="21507" name="Text Box 3"/>
          <p:cNvSpPr txBox="1">
            <a:spLocks noChangeArrowheads="1"/>
          </p:cNvSpPr>
          <p:nvPr/>
        </p:nvSpPr>
        <p:spPr bwMode="auto">
          <a:xfrm>
            <a:off x="152400" y="1003300"/>
            <a:ext cx="8778875" cy="5016500"/>
          </a:xfrm>
          <a:prstGeom prst="rect">
            <a:avLst/>
          </a:prstGeom>
          <a:noFill/>
          <a:ln w="9525">
            <a:noFill/>
            <a:miter lim="800000"/>
            <a:headEnd/>
            <a:tailEnd/>
          </a:ln>
        </p:spPr>
        <p:txBody>
          <a:bodyPr>
            <a:prstTxWarp prst="textNoShape">
              <a:avLst/>
            </a:prstTxWarp>
            <a:spAutoFit/>
          </a:bodyPr>
          <a:lstStyle/>
          <a:p>
            <a:r>
              <a:rPr lang="en-US" sz="2000" b="1" i="1"/>
              <a:t>Loss of physiological function</a:t>
            </a:r>
          </a:p>
          <a:p>
            <a:r>
              <a:rPr lang="en-US" sz="2000"/>
              <a:t>1- Loss of E3 ligase activity that leads to accumulation of parkin substrates (synphilin 1 and cyclin E which accumulate in Lewy bodies structures, and accumulate in the brain of PD patients). </a:t>
            </a:r>
          </a:p>
          <a:p>
            <a:endParaRPr lang="en-US" sz="2000"/>
          </a:p>
          <a:p>
            <a:r>
              <a:rPr lang="en-US" sz="2000"/>
              <a:t>2-</a:t>
            </a:r>
            <a:r>
              <a:rPr lang="en-US" sz="2000" u="sng"/>
              <a:t>Loss of E3 ligase activity on Mfn2: defective mitophagy (ubiquitinilation of Mfn2 precedes the removal of damaged mitochondria).</a:t>
            </a:r>
          </a:p>
          <a:p>
            <a:endParaRPr lang="en-US" sz="2000"/>
          </a:p>
          <a:p>
            <a:r>
              <a:rPr lang="en-US" sz="2000"/>
              <a:t>3- Lack of ubiquitinilation of CDCrel-1: this may cause accumulation of CDCrel-1 and reduce the amount of DA released.</a:t>
            </a:r>
          </a:p>
          <a:p>
            <a:endParaRPr lang="en-US" sz="2000"/>
          </a:p>
          <a:p>
            <a:r>
              <a:rPr lang="en-US" sz="2000"/>
              <a:t>4-Oxidative stress.</a:t>
            </a:r>
          </a:p>
          <a:p>
            <a:endParaRPr lang="en-US" sz="2000"/>
          </a:p>
          <a:p>
            <a:r>
              <a:rPr lang="en-US" sz="2000" b="1" i="1"/>
              <a:t>Gain of toxic function</a:t>
            </a:r>
            <a:endParaRPr lang="en-US" sz="2000"/>
          </a:p>
          <a:p>
            <a:r>
              <a:rPr lang="en-US" sz="2000"/>
              <a:t>5-Covalent binding of Parkin to DA: changes in Parkin solubility, inactivation of Parkin E3 ligase activity (LeVoie, 2005). </a:t>
            </a:r>
            <a:endParaRPr lang="en-US" sz="2000" b="1" i="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4876800" y="1447800"/>
            <a:ext cx="4205288" cy="4267200"/>
          </a:xfrm>
          <a:prstGeom prst="rect">
            <a:avLst/>
          </a:prstGeom>
          <a:noFill/>
          <a:ln w="9525">
            <a:noFill/>
            <a:miter lim="800000"/>
            <a:headEnd/>
            <a:tailEnd/>
          </a:ln>
        </p:spPr>
      </p:pic>
      <p:pic>
        <p:nvPicPr>
          <p:cNvPr id="22531" name="Picture 3"/>
          <p:cNvPicPr>
            <a:picLocks noChangeAspect="1" noChangeArrowheads="1"/>
          </p:cNvPicPr>
          <p:nvPr/>
        </p:nvPicPr>
        <p:blipFill>
          <a:blip r:embed="rId3"/>
          <a:srcRect/>
          <a:stretch>
            <a:fillRect/>
          </a:stretch>
        </p:blipFill>
        <p:spPr bwMode="auto">
          <a:xfrm>
            <a:off x="304800" y="990600"/>
            <a:ext cx="4492625" cy="4686300"/>
          </a:xfrm>
          <a:prstGeom prst="rect">
            <a:avLst/>
          </a:prstGeom>
          <a:noFill/>
          <a:ln w="9525">
            <a:noFill/>
            <a:miter lim="800000"/>
            <a:headEnd/>
            <a:tailEnd/>
          </a:ln>
        </p:spPr>
      </p:pic>
      <p:sp>
        <p:nvSpPr>
          <p:cNvPr id="22532" name="Text Box 4"/>
          <p:cNvSpPr txBox="1">
            <a:spLocks noChangeArrowheads="1"/>
          </p:cNvSpPr>
          <p:nvPr/>
        </p:nvSpPr>
        <p:spPr bwMode="auto">
          <a:xfrm>
            <a:off x="304800" y="5791200"/>
            <a:ext cx="8686800" cy="915988"/>
          </a:xfrm>
          <a:prstGeom prst="rect">
            <a:avLst/>
          </a:prstGeom>
          <a:noFill/>
          <a:ln w="9525">
            <a:noFill/>
            <a:miter lim="800000"/>
            <a:headEnd/>
            <a:tailEnd/>
          </a:ln>
        </p:spPr>
        <p:txBody>
          <a:bodyPr>
            <a:prstTxWarp prst="textNoShape">
              <a:avLst/>
            </a:prstTxWarp>
            <a:spAutoFit/>
          </a:bodyPr>
          <a:lstStyle/>
          <a:p>
            <a:r>
              <a:rPr lang="en-US" sz="1800" b="1"/>
              <a:t>Dark: identical sequences; </a:t>
            </a:r>
            <a:r>
              <a:rPr lang="en-US" sz="1800" b="1">
                <a:solidFill>
                  <a:schemeClr val="bg2"/>
                </a:solidFill>
              </a:rPr>
              <a:t>Light: similar sequences;</a:t>
            </a:r>
            <a:r>
              <a:rPr lang="en-US" sz="1800" b="1"/>
              <a:t> </a:t>
            </a:r>
            <a:r>
              <a:rPr lang="en-US" sz="1800" b="1">
                <a:solidFill>
                  <a:srgbClr val="08BF62"/>
                </a:solidFill>
              </a:rPr>
              <a:t>Green: MTS, Mitochondrial Targeting Sequence;</a:t>
            </a:r>
            <a:r>
              <a:rPr lang="en-US" sz="1800" b="1"/>
              <a:t> </a:t>
            </a:r>
            <a:r>
              <a:rPr lang="en-US" sz="1800" b="1">
                <a:solidFill>
                  <a:srgbClr val="218AFF"/>
                </a:solidFill>
              </a:rPr>
              <a:t>Blue Brackets: Kinase domain;</a:t>
            </a:r>
            <a:r>
              <a:rPr lang="en-US" sz="1800" b="1"/>
              <a:t> </a:t>
            </a:r>
            <a:r>
              <a:rPr lang="en-US" sz="1800" b="1">
                <a:solidFill>
                  <a:srgbClr val="C4220F"/>
                </a:solidFill>
              </a:rPr>
              <a:t>Red Boxes: Conserved aminoacids altered by missense mutations. </a:t>
            </a:r>
          </a:p>
        </p:txBody>
      </p:sp>
      <p:sp>
        <p:nvSpPr>
          <p:cNvPr id="22533" name="Rectangle 5"/>
          <p:cNvSpPr>
            <a:spLocks noChangeArrowheads="1"/>
          </p:cNvSpPr>
          <p:nvPr/>
        </p:nvSpPr>
        <p:spPr bwMode="auto">
          <a:xfrm>
            <a:off x="914400" y="161925"/>
            <a:ext cx="7132581"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PTEN-induced putative </a:t>
            </a:r>
            <a:r>
              <a:rPr lang="en-US" sz="2800" b="1" dirty="0" err="1">
                <a:solidFill>
                  <a:srgbClr val="FF0000"/>
                </a:solidFill>
              </a:rPr>
              <a:t>kinase</a:t>
            </a:r>
            <a:r>
              <a:rPr lang="en-US" sz="2800" b="1" dirty="0">
                <a:solidFill>
                  <a:srgbClr val="FF0000"/>
                </a:solidFill>
              </a:rPr>
              <a:t> protein 1, PINK1</a:t>
            </a:r>
          </a:p>
        </p:txBody>
      </p:sp>
      <p:sp>
        <p:nvSpPr>
          <p:cNvPr id="22534" name="Text Box 6"/>
          <p:cNvSpPr txBox="1">
            <a:spLocks noChangeArrowheads="1"/>
          </p:cNvSpPr>
          <p:nvPr/>
        </p:nvSpPr>
        <p:spPr bwMode="auto">
          <a:xfrm>
            <a:off x="6956425" y="6400800"/>
            <a:ext cx="2111375"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1"/>
              <a:t>Clark et al., 2006</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228600" y="2425700"/>
            <a:ext cx="5943600" cy="2374900"/>
          </a:xfrm>
          <a:prstGeom prst="rect">
            <a:avLst/>
          </a:prstGeom>
          <a:noFill/>
          <a:ln w="9525">
            <a:noFill/>
            <a:miter lim="800000"/>
            <a:headEnd/>
            <a:tailEnd/>
          </a:ln>
        </p:spPr>
      </p:pic>
      <p:pic>
        <p:nvPicPr>
          <p:cNvPr id="23555" name="Picture 3"/>
          <p:cNvPicPr>
            <a:picLocks noChangeAspect="1" noChangeArrowheads="1"/>
          </p:cNvPicPr>
          <p:nvPr/>
        </p:nvPicPr>
        <p:blipFill>
          <a:blip r:embed="rId3"/>
          <a:srcRect/>
          <a:stretch>
            <a:fillRect/>
          </a:stretch>
        </p:blipFill>
        <p:spPr bwMode="auto">
          <a:xfrm>
            <a:off x="6172200" y="1989138"/>
            <a:ext cx="2922588" cy="3116262"/>
          </a:xfrm>
          <a:prstGeom prst="rect">
            <a:avLst/>
          </a:prstGeom>
          <a:noFill/>
          <a:ln w="9525">
            <a:noFill/>
            <a:miter lim="800000"/>
            <a:headEnd/>
            <a:tailEnd/>
          </a:ln>
        </p:spPr>
      </p:pic>
      <p:sp>
        <p:nvSpPr>
          <p:cNvPr id="23556" name="Text Box 4"/>
          <p:cNvSpPr txBox="1">
            <a:spLocks noChangeArrowheads="1"/>
          </p:cNvSpPr>
          <p:nvPr/>
        </p:nvSpPr>
        <p:spPr bwMode="auto">
          <a:xfrm>
            <a:off x="1196184" y="460306"/>
            <a:ext cx="6945832"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FF0000"/>
                </a:solidFill>
              </a:rPr>
              <a:t>PINK1 localizes to Mitochondria</a:t>
            </a:r>
          </a:p>
        </p:txBody>
      </p:sp>
      <p:sp>
        <p:nvSpPr>
          <p:cNvPr id="23557" name="Text Box 5"/>
          <p:cNvSpPr txBox="1">
            <a:spLocks noChangeArrowheads="1"/>
          </p:cNvSpPr>
          <p:nvPr/>
        </p:nvSpPr>
        <p:spPr bwMode="auto">
          <a:xfrm>
            <a:off x="6096000" y="5345113"/>
            <a:ext cx="2935288" cy="549275"/>
          </a:xfrm>
          <a:prstGeom prst="rect">
            <a:avLst/>
          </a:prstGeom>
          <a:noFill/>
          <a:ln w="9525">
            <a:noFill/>
            <a:miter lim="800000"/>
            <a:headEnd/>
            <a:tailEnd/>
          </a:ln>
        </p:spPr>
        <p:txBody>
          <a:bodyPr wrap="none">
            <a:prstTxWarp prst="textNoShape">
              <a:avLst/>
            </a:prstTxWarp>
            <a:spAutoFit/>
          </a:bodyPr>
          <a:lstStyle/>
          <a:p>
            <a:r>
              <a:rPr lang="en-US" sz="1500" b="1"/>
              <a:t>1=total lysate</a:t>
            </a:r>
          </a:p>
          <a:p>
            <a:r>
              <a:rPr lang="en-US" sz="1500" b="1"/>
              <a:t>2=mitochondria enriched fraction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2514600" y="1676400"/>
            <a:ext cx="3962400" cy="4889500"/>
          </a:xfrm>
          <a:prstGeom prst="rect">
            <a:avLst/>
          </a:prstGeom>
          <a:noFill/>
          <a:ln w="9525">
            <a:noFill/>
            <a:miter lim="800000"/>
            <a:headEnd/>
            <a:tailEnd/>
          </a:ln>
        </p:spPr>
      </p:pic>
      <p:sp>
        <p:nvSpPr>
          <p:cNvPr id="24579" name="Text Box 3"/>
          <p:cNvSpPr txBox="1">
            <a:spLocks noChangeArrowheads="1"/>
          </p:cNvSpPr>
          <p:nvPr/>
        </p:nvSpPr>
        <p:spPr bwMode="auto">
          <a:xfrm>
            <a:off x="324587" y="228600"/>
            <a:ext cx="8590813" cy="677108"/>
          </a:xfrm>
          <a:prstGeom prst="rect">
            <a:avLst/>
          </a:prstGeom>
          <a:noFill/>
          <a:ln w="9525">
            <a:noFill/>
            <a:miter lim="800000"/>
            <a:headEnd/>
            <a:tailEnd/>
          </a:ln>
        </p:spPr>
        <p:txBody>
          <a:bodyPr wrap="none">
            <a:prstTxWarp prst="textNoShape">
              <a:avLst/>
            </a:prstTxWarp>
            <a:spAutoFit/>
          </a:bodyPr>
          <a:lstStyle/>
          <a:p>
            <a:r>
              <a:rPr lang="en-US" sz="3800" b="1" dirty="0">
                <a:solidFill>
                  <a:srgbClr val="FF0000"/>
                </a:solidFill>
              </a:rPr>
              <a:t>Expression of PINK1 in human brain areas</a:t>
            </a:r>
          </a:p>
        </p:txBody>
      </p:sp>
      <p:pic>
        <p:nvPicPr>
          <p:cNvPr id="24580" name="Picture 4"/>
          <p:cNvPicPr>
            <a:picLocks noChangeAspect="1" noChangeArrowheads="1"/>
          </p:cNvPicPr>
          <p:nvPr/>
        </p:nvPicPr>
        <p:blipFill>
          <a:blip r:embed="rId3"/>
          <a:srcRect/>
          <a:stretch>
            <a:fillRect/>
          </a:stretch>
        </p:blipFill>
        <p:spPr bwMode="auto">
          <a:xfrm>
            <a:off x="6908800" y="6540500"/>
            <a:ext cx="2006600" cy="24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163391" y="2095534"/>
            <a:ext cx="6616700" cy="4305266"/>
          </a:xfrm>
          <a:prstGeom prst="rect">
            <a:avLst/>
          </a:prstGeom>
          <a:noFill/>
          <a:ln w="9525">
            <a:noFill/>
            <a:miter lim="800000"/>
            <a:headEnd/>
            <a:tailEnd/>
          </a:ln>
        </p:spPr>
      </p:pic>
      <p:sp>
        <p:nvSpPr>
          <p:cNvPr id="25603" name="Text Box 3"/>
          <p:cNvSpPr txBox="1">
            <a:spLocks noChangeArrowheads="1"/>
          </p:cNvSpPr>
          <p:nvPr/>
        </p:nvSpPr>
        <p:spPr bwMode="auto">
          <a:xfrm>
            <a:off x="609600" y="244475"/>
            <a:ext cx="8216900" cy="553998"/>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PINK1 co-localizes to </a:t>
            </a:r>
            <a:r>
              <a:rPr lang="en-US" sz="3000" b="1" dirty="0" err="1">
                <a:solidFill>
                  <a:srgbClr val="FF0000"/>
                </a:solidFill>
              </a:rPr>
              <a:t>Lewy</a:t>
            </a:r>
            <a:r>
              <a:rPr lang="en-US" sz="3000" b="1" dirty="0">
                <a:solidFill>
                  <a:srgbClr val="FF0000"/>
                </a:solidFill>
              </a:rPr>
              <a:t> Bodies in PD </a:t>
            </a:r>
          </a:p>
        </p:txBody>
      </p:sp>
      <p:sp>
        <p:nvSpPr>
          <p:cNvPr id="25604" name="Text Box 4"/>
          <p:cNvSpPr txBox="1">
            <a:spLocks noChangeArrowheads="1"/>
          </p:cNvSpPr>
          <p:nvPr/>
        </p:nvSpPr>
        <p:spPr bwMode="auto">
          <a:xfrm>
            <a:off x="2768600" y="1227968"/>
            <a:ext cx="1422400" cy="366712"/>
          </a:xfrm>
          <a:prstGeom prst="rect">
            <a:avLst/>
          </a:prstGeom>
          <a:noFill/>
          <a:ln w="9525">
            <a:noFill/>
            <a:miter lim="800000"/>
            <a:headEnd/>
            <a:tailEnd/>
          </a:ln>
        </p:spPr>
        <p:txBody>
          <a:bodyPr wrap="none">
            <a:prstTxWarp prst="textNoShape">
              <a:avLst/>
            </a:prstTxWarp>
            <a:spAutoFit/>
          </a:bodyPr>
          <a:lstStyle/>
          <a:p>
            <a:r>
              <a:rPr lang="en-US" sz="1800" b="1"/>
              <a:t>Sporadic PD</a:t>
            </a:r>
          </a:p>
        </p:txBody>
      </p:sp>
      <p:sp>
        <p:nvSpPr>
          <p:cNvPr id="25605" name="Text Box 5"/>
          <p:cNvSpPr txBox="1">
            <a:spLocks noChangeArrowheads="1"/>
          </p:cNvSpPr>
          <p:nvPr/>
        </p:nvSpPr>
        <p:spPr bwMode="auto">
          <a:xfrm>
            <a:off x="4781550" y="1216855"/>
            <a:ext cx="2000250" cy="366713"/>
          </a:xfrm>
          <a:prstGeom prst="rect">
            <a:avLst/>
          </a:prstGeom>
          <a:noFill/>
          <a:ln w="9525">
            <a:noFill/>
            <a:miter lim="800000"/>
            <a:headEnd/>
            <a:tailEnd/>
          </a:ln>
        </p:spPr>
        <p:txBody>
          <a:bodyPr wrap="none">
            <a:prstTxWarp prst="textNoShape">
              <a:avLst/>
            </a:prstTxWarp>
            <a:spAutoFit/>
          </a:bodyPr>
          <a:lstStyle/>
          <a:p>
            <a:r>
              <a:rPr lang="en-US" sz="1800" b="1"/>
              <a:t>PINK1 mutant PD</a:t>
            </a:r>
          </a:p>
        </p:txBody>
      </p:sp>
      <p:pic>
        <p:nvPicPr>
          <p:cNvPr id="25606" name="Picture 6"/>
          <p:cNvPicPr>
            <a:picLocks noChangeAspect="1" noChangeArrowheads="1"/>
          </p:cNvPicPr>
          <p:nvPr/>
        </p:nvPicPr>
        <p:blipFill>
          <a:blip r:embed="rId3"/>
          <a:srcRect/>
          <a:stretch>
            <a:fillRect/>
          </a:stretch>
        </p:blipFill>
        <p:spPr bwMode="auto">
          <a:xfrm>
            <a:off x="6934200" y="6400800"/>
            <a:ext cx="2006600" cy="24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762000" y="1219200"/>
            <a:ext cx="7467600" cy="4954588"/>
          </a:xfrm>
          <a:prstGeom prst="rect">
            <a:avLst/>
          </a:prstGeom>
          <a:noFill/>
          <a:ln w="9525">
            <a:noFill/>
            <a:miter lim="800000"/>
            <a:headEnd/>
            <a:tailEnd/>
          </a:ln>
        </p:spPr>
        <p:txBody>
          <a:bodyPr>
            <a:prstTxWarp prst="textNoShape">
              <a:avLst/>
            </a:prstTxWarp>
            <a:spAutoFit/>
          </a:bodyPr>
          <a:lstStyle/>
          <a:p>
            <a:r>
              <a:rPr lang="en-US" sz="3200" b="1">
                <a:solidFill>
                  <a:srgbClr val="800000"/>
                </a:solidFill>
                <a:latin typeface="Arial" pitchFamily="-102" charset="0"/>
                <a:ea typeface="Arial" pitchFamily="-102" charset="0"/>
                <a:cs typeface="Arial" pitchFamily="-102" charset="0"/>
              </a:rPr>
              <a:t>Parkinson’s diseases:</a:t>
            </a:r>
          </a:p>
          <a:p>
            <a:endParaRPr lang="en-US" b="1">
              <a:latin typeface="Arial" pitchFamily="-102" charset="0"/>
              <a:ea typeface="Arial" pitchFamily="-102" charset="0"/>
              <a:cs typeface="Arial" pitchFamily="-102" charset="0"/>
            </a:endParaRPr>
          </a:p>
          <a:p>
            <a:endParaRPr lang="en-US" b="1">
              <a:latin typeface="Arial" pitchFamily="-102" charset="0"/>
              <a:ea typeface="Arial" pitchFamily="-102" charset="0"/>
              <a:cs typeface="Arial" pitchFamily="-102" charset="0"/>
            </a:endParaRPr>
          </a:p>
          <a:p>
            <a:r>
              <a:rPr lang="en-US" b="1">
                <a:latin typeface="Arial" pitchFamily="-102" charset="0"/>
                <a:ea typeface="Arial" pitchFamily="-102" charset="0"/>
                <a:cs typeface="Arial" pitchFamily="-102" charset="0"/>
              </a:rPr>
              <a:t>a neurodegenerative disease characterized by the loss of dopaminergic neurons in the Substantia Nigra pars compact (SNpc) and in the nigrostriatal pathway.</a:t>
            </a:r>
            <a:r>
              <a:rPr lang="en-US" b="1">
                <a:solidFill>
                  <a:srgbClr val="CC0F0F"/>
                </a:solidFill>
                <a:latin typeface="Arial" pitchFamily="-102" charset="0"/>
                <a:ea typeface="Arial" pitchFamily="-102" charset="0"/>
                <a:cs typeface="Arial" pitchFamily="-102" charset="0"/>
              </a:rPr>
              <a:t> </a:t>
            </a:r>
          </a:p>
          <a:p>
            <a:endParaRPr lang="en-US" b="1">
              <a:solidFill>
                <a:srgbClr val="CC0F0F"/>
              </a:solidFill>
              <a:latin typeface="Arial" pitchFamily="-102" charset="0"/>
              <a:ea typeface="Arial" pitchFamily="-102" charset="0"/>
              <a:cs typeface="Arial" pitchFamily="-102" charset="0"/>
            </a:endParaRPr>
          </a:p>
          <a:p>
            <a:r>
              <a:rPr lang="en-US" b="1">
                <a:solidFill>
                  <a:srgbClr val="CC0F0F"/>
                </a:solidFill>
                <a:latin typeface="Arial" pitchFamily="-102" charset="0"/>
                <a:ea typeface="Arial" pitchFamily="-102" charset="0"/>
                <a:cs typeface="Arial" pitchFamily="-102" charset="0"/>
              </a:rPr>
              <a:t>As a consequence:</a:t>
            </a:r>
          </a:p>
          <a:p>
            <a:r>
              <a:rPr lang="en-US" sz="1600" b="1">
                <a:latin typeface="Arial" pitchFamily="-102" charset="0"/>
                <a:ea typeface="Arial" pitchFamily="-102" charset="0"/>
                <a:cs typeface="Arial" pitchFamily="-102" charset="0"/>
              </a:rPr>
              <a:t>THE DOPAMINERGIC SIGNALING IS IMPAIRED, THUS THE FUNCTIONS CONTROLLED BY DOPAMINERGIC SIGNALLING ARE LOST, RESULTING IN THE DISEASE, AND IN THE SYMPTOMS THAT CHARACTERIZE IT.</a:t>
            </a:r>
          </a:p>
          <a:p>
            <a:endParaRPr lang="en-US" b="1">
              <a:solidFill>
                <a:srgbClr val="CC0F0F"/>
              </a:solidFill>
              <a:latin typeface="Arial" pitchFamily="-102" charset="0"/>
              <a:ea typeface="Arial" pitchFamily="-102" charset="0"/>
              <a:cs typeface="Arial" pitchFamily="-102" charset="0"/>
            </a:endParaRPr>
          </a:p>
          <a:p>
            <a:endParaRPr lang="en-US" sz="2000" b="1">
              <a:latin typeface="Arial" pitchFamily="-102" charset="0"/>
              <a:ea typeface="Arial" pitchFamily="-102" charset="0"/>
              <a:cs typeface="Arial" pitchFamily="-10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230188" y="152400"/>
            <a:ext cx="8686800" cy="2578100"/>
          </a:xfrm>
          <a:prstGeom prst="rect">
            <a:avLst/>
          </a:prstGeom>
          <a:noFill/>
          <a:ln w="9525">
            <a:noFill/>
            <a:miter lim="800000"/>
            <a:headEnd/>
            <a:tailEnd/>
          </a:ln>
        </p:spPr>
      </p:pic>
      <p:pic>
        <p:nvPicPr>
          <p:cNvPr id="26627" name="Picture 3"/>
          <p:cNvPicPr>
            <a:picLocks noChangeAspect="1" noChangeArrowheads="1"/>
          </p:cNvPicPr>
          <p:nvPr/>
        </p:nvPicPr>
        <p:blipFill>
          <a:blip r:embed="rId3"/>
          <a:srcRect/>
          <a:stretch>
            <a:fillRect/>
          </a:stretch>
        </p:blipFill>
        <p:spPr bwMode="auto">
          <a:xfrm>
            <a:off x="304800" y="3200400"/>
            <a:ext cx="83693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17404" y="1303337"/>
            <a:ext cx="8689439" cy="4527157"/>
          </a:xfrm>
          <a:prstGeom prst="rect">
            <a:avLst/>
          </a:prstGeom>
          <a:noFill/>
          <a:ln w="9525">
            <a:noFill/>
            <a:miter lim="800000"/>
            <a:headEnd/>
            <a:tailEnd/>
          </a:ln>
        </p:spPr>
      </p:pic>
      <p:sp>
        <p:nvSpPr>
          <p:cNvPr id="27651" name="Text Box 3"/>
          <p:cNvSpPr txBox="1">
            <a:spLocks noChangeArrowheads="1"/>
          </p:cNvSpPr>
          <p:nvPr/>
        </p:nvSpPr>
        <p:spPr bwMode="auto">
          <a:xfrm>
            <a:off x="6858000" y="6454775"/>
            <a:ext cx="2111375" cy="366712"/>
          </a:xfrm>
          <a:prstGeom prst="rect">
            <a:avLst/>
          </a:prstGeom>
          <a:noFill/>
          <a:ln w="9525">
            <a:noFill/>
            <a:miter lim="800000"/>
            <a:headEnd/>
            <a:tailEnd/>
          </a:ln>
        </p:spPr>
        <p:txBody>
          <a:bodyPr>
            <a:prstTxWarp prst="textNoShape">
              <a:avLst/>
            </a:prstTxWarp>
            <a:spAutoFit/>
          </a:bodyPr>
          <a:lstStyle/>
          <a:p>
            <a:pPr>
              <a:spcBef>
                <a:spcPct val="50000"/>
              </a:spcBef>
            </a:pPr>
            <a:r>
              <a:rPr lang="en-US" sz="1800" b="1" dirty="0"/>
              <a:t>Clark et al., 2006</a:t>
            </a:r>
          </a:p>
        </p:txBody>
      </p:sp>
      <p:sp>
        <p:nvSpPr>
          <p:cNvPr id="27652" name="Text Box 4"/>
          <p:cNvSpPr txBox="1">
            <a:spLocks noChangeArrowheads="1"/>
          </p:cNvSpPr>
          <p:nvPr/>
        </p:nvSpPr>
        <p:spPr bwMode="auto">
          <a:xfrm>
            <a:off x="95586" y="31725"/>
            <a:ext cx="8969374" cy="1015663"/>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FF0000"/>
                </a:solidFill>
              </a:rPr>
              <a:t>Muscle degeneration and mitochondrial </a:t>
            </a:r>
            <a:r>
              <a:rPr lang="en-US" sz="3000" b="1" dirty="0" err="1">
                <a:solidFill>
                  <a:srgbClr val="FF0000"/>
                </a:solidFill>
              </a:rPr>
              <a:t>cristae</a:t>
            </a:r>
            <a:r>
              <a:rPr lang="en-US" sz="3000" b="1" dirty="0">
                <a:solidFill>
                  <a:srgbClr val="FF0000"/>
                </a:solidFill>
              </a:rPr>
              <a:t> fragmentation are observed in adult PINK1 mutant flies</a:t>
            </a:r>
          </a:p>
        </p:txBody>
      </p:sp>
      <p:sp>
        <p:nvSpPr>
          <p:cNvPr id="5" name="TextBox 4"/>
          <p:cNvSpPr txBox="1"/>
          <p:nvPr/>
        </p:nvSpPr>
        <p:spPr>
          <a:xfrm>
            <a:off x="751048" y="1041727"/>
            <a:ext cx="7727296" cy="523220"/>
          </a:xfrm>
          <a:prstGeom prst="rect">
            <a:avLst/>
          </a:prstGeom>
          <a:noFill/>
        </p:spPr>
        <p:txBody>
          <a:bodyPr wrap="none" rtlCol="0">
            <a:spAutoFit/>
          </a:bodyPr>
          <a:lstStyle/>
          <a:p>
            <a:r>
              <a:rPr lang="en-US" sz="2800" b="1" dirty="0" smtClean="0">
                <a:solidFill>
                  <a:srgbClr val="0000FF"/>
                </a:solidFill>
              </a:rPr>
              <a:t>Rescue of the phenotype with PINK1 re-expression</a:t>
            </a:r>
            <a:endParaRPr lang="en-US" sz="2800" b="1" dirty="0">
              <a:solidFill>
                <a:srgbClr val="0000FF"/>
              </a:solidFill>
            </a:endParaRPr>
          </a:p>
        </p:txBody>
      </p:sp>
      <p:sp>
        <p:nvSpPr>
          <p:cNvPr id="6" name="Rectangle 5"/>
          <p:cNvSpPr/>
          <p:nvPr/>
        </p:nvSpPr>
        <p:spPr>
          <a:xfrm>
            <a:off x="117404" y="4383112"/>
            <a:ext cx="8689439" cy="144738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296379" y="1361390"/>
            <a:ext cx="8672996" cy="4989728"/>
          </a:xfrm>
          <a:prstGeom prst="rect">
            <a:avLst/>
          </a:prstGeom>
          <a:noFill/>
          <a:ln w="9525">
            <a:noFill/>
            <a:miter lim="800000"/>
            <a:headEnd/>
            <a:tailEnd/>
          </a:ln>
        </p:spPr>
      </p:pic>
      <p:sp>
        <p:nvSpPr>
          <p:cNvPr id="28675" name="Text Box 3"/>
          <p:cNvSpPr txBox="1">
            <a:spLocks noChangeArrowheads="1"/>
          </p:cNvSpPr>
          <p:nvPr/>
        </p:nvSpPr>
        <p:spPr bwMode="auto">
          <a:xfrm>
            <a:off x="6858000" y="6451030"/>
            <a:ext cx="2111375"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1" dirty="0"/>
              <a:t>Park et al., 2006</a:t>
            </a:r>
          </a:p>
        </p:txBody>
      </p:sp>
      <p:sp>
        <p:nvSpPr>
          <p:cNvPr id="28676" name="Text Box 4"/>
          <p:cNvSpPr txBox="1">
            <a:spLocks noChangeArrowheads="1"/>
          </p:cNvSpPr>
          <p:nvPr/>
        </p:nvSpPr>
        <p:spPr bwMode="auto">
          <a:xfrm>
            <a:off x="641300" y="212725"/>
            <a:ext cx="7837488" cy="1015663"/>
          </a:xfrm>
          <a:prstGeom prst="rect">
            <a:avLst/>
          </a:prstGeom>
          <a:noFill/>
          <a:ln w="9525">
            <a:noFill/>
            <a:miter lim="800000"/>
            <a:headEnd/>
            <a:tailEnd/>
          </a:ln>
        </p:spPr>
        <p:txBody>
          <a:bodyPr>
            <a:prstTxWarp prst="textNoShape">
              <a:avLst/>
            </a:prstTxWarp>
            <a:spAutoFit/>
          </a:bodyPr>
          <a:lstStyle/>
          <a:p>
            <a:pPr algn="ctr"/>
            <a:r>
              <a:rPr lang="en-US" sz="3000" b="1" dirty="0" err="1">
                <a:solidFill>
                  <a:srgbClr val="FF0000"/>
                </a:solidFill>
              </a:rPr>
              <a:t>Parkin</a:t>
            </a:r>
            <a:r>
              <a:rPr lang="en-US" sz="3000" b="1" dirty="0">
                <a:solidFill>
                  <a:srgbClr val="FF0000"/>
                </a:solidFill>
              </a:rPr>
              <a:t> rescues the muscular structure and apoptosis in PINK1 mutant flies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2263919" y="1807226"/>
            <a:ext cx="5000765" cy="4441736"/>
          </a:xfrm>
          <a:prstGeom prst="rect">
            <a:avLst/>
          </a:prstGeom>
          <a:noFill/>
          <a:ln w="9525">
            <a:noFill/>
            <a:miter lim="800000"/>
            <a:headEnd/>
            <a:tailEnd/>
          </a:ln>
        </p:spPr>
      </p:pic>
      <p:sp>
        <p:nvSpPr>
          <p:cNvPr id="29700" name="Text Box 4"/>
          <p:cNvSpPr txBox="1">
            <a:spLocks noChangeArrowheads="1"/>
          </p:cNvSpPr>
          <p:nvPr/>
        </p:nvSpPr>
        <p:spPr bwMode="auto">
          <a:xfrm>
            <a:off x="6980895" y="6469075"/>
            <a:ext cx="2111375"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1" dirty="0"/>
              <a:t>Clark et al., 2006</a:t>
            </a:r>
          </a:p>
        </p:txBody>
      </p:sp>
      <p:sp>
        <p:nvSpPr>
          <p:cNvPr id="29701" name="Text Box 5"/>
          <p:cNvSpPr txBox="1">
            <a:spLocks noChangeArrowheads="1"/>
          </p:cNvSpPr>
          <p:nvPr/>
        </p:nvSpPr>
        <p:spPr bwMode="auto">
          <a:xfrm>
            <a:off x="391247" y="3386744"/>
            <a:ext cx="1654175" cy="641350"/>
          </a:xfrm>
          <a:prstGeom prst="rect">
            <a:avLst/>
          </a:prstGeom>
          <a:noFill/>
          <a:ln w="9525">
            <a:noFill/>
            <a:miter lim="800000"/>
            <a:headEnd/>
            <a:tailEnd/>
          </a:ln>
        </p:spPr>
        <p:txBody>
          <a:bodyPr>
            <a:prstTxWarp prst="textNoShape">
              <a:avLst/>
            </a:prstTxWarp>
            <a:spAutoFit/>
          </a:bodyPr>
          <a:lstStyle/>
          <a:p>
            <a:pPr>
              <a:spcBef>
                <a:spcPct val="50000"/>
              </a:spcBef>
            </a:pPr>
            <a:r>
              <a:rPr lang="en-US" sz="1800" b="1" dirty="0" err="1"/>
              <a:t>Parkin</a:t>
            </a:r>
            <a:r>
              <a:rPr lang="en-US" sz="1800" b="1" dirty="0"/>
              <a:t> </a:t>
            </a:r>
            <a:r>
              <a:rPr lang="en-US" sz="1800" b="1" dirty="0" err="1"/>
              <a:t>overexpression</a:t>
            </a:r>
            <a:endParaRPr lang="en-US" sz="1800" b="1" dirty="0"/>
          </a:p>
        </p:txBody>
      </p:sp>
      <p:sp>
        <p:nvSpPr>
          <p:cNvPr id="29702" name="Text Box 6"/>
          <p:cNvSpPr txBox="1">
            <a:spLocks noChangeArrowheads="1"/>
          </p:cNvSpPr>
          <p:nvPr/>
        </p:nvSpPr>
        <p:spPr bwMode="auto">
          <a:xfrm>
            <a:off x="593725" y="54595"/>
            <a:ext cx="8093075" cy="1477328"/>
          </a:xfrm>
          <a:prstGeom prst="rect">
            <a:avLst/>
          </a:prstGeom>
          <a:noFill/>
          <a:ln w="9525">
            <a:noFill/>
            <a:miter lim="800000"/>
            <a:headEnd/>
            <a:tailEnd/>
          </a:ln>
        </p:spPr>
        <p:txBody>
          <a:bodyPr>
            <a:prstTxWarp prst="textNoShape">
              <a:avLst/>
            </a:prstTxWarp>
            <a:spAutoFit/>
          </a:bodyPr>
          <a:lstStyle/>
          <a:p>
            <a:pPr algn="ctr"/>
            <a:r>
              <a:rPr lang="en-US" sz="3000" b="1" dirty="0" err="1">
                <a:solidFill>
                  <a:srgbClr val="FF0000"/>
                </a:solidFill>
              </a:rPr>
              <a:t>Parkin</a:t>
            </a:r>
            <a:r>
              <a:rPr lang="en-US" sz="3000" b="1" dirty="0">
                <a:solidFill>
                  <a:srgbClr val="FF0000"/>
                </a:solidFill>
              </a:rPr>
              <a:t>, like PINK1 re-expression, rescues the mitochondrial structure and </a:t>
            </a:r>
            <a:r>
              <a:rPr lang="en-US" sz="3000" b="1" dirty="0" err="1">
                <a:solidFill>
                  <a:srgbClr val="FF0000"/>
                </a:solidFill>
              </a:rPr>
              <a:t>cristae</a:t>
            </a:r>
            <a:r>
              <a:rPr lang="en-US" sz="3000" b="1" dirty="0">
                <a:solidFill>
                  <a:srgbClr val="FF0000"/>
                </a:solidFill>
              </a:rPr>
              <a:t> fragmentation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767971" y="1174295"/>
            <a:ext cx="7677933" cy="5564345"/>
          </a:xfrm>
          <a:prstGeom prst="rect">
            <a:avLst/>
          </a:prstGeom>
          <a:noFill/>
          <a:ln w="9525">
            <a:noFill/>
            <a:miter lim="800000"/>
            <a:headEnd/>
            <a:tailEnd/>
          </a:ln>
        </p:spPr>
      </p:pic>
      <p:sp>
        <p:nvSpPr>
          <p:cNvPr id="30723" name="Rectangle 3"/>
          <p:cNvSpPr>
            <a:spLocks noChangeArrowheads="1"/>
          </p:cNvSpPr>
          <p:nvPr/>
        </p:nvSpPr>
        <p:spPr bwMode="auto">
          <a:xfrm>
            <a:off x="624683" y="228600"/>
            <a:ext cx="7821221" cy="707886"/>
          </a:xfrm>
          <a:prstGeom prst="rect">
            <a:avLst/>
          </a:prstGeom>
          <a:noFill/>
          <a:ln w="9525">
            <a:noFill/>
            <a:miter lim="800000"/>
            <a:headEnd/>
            <a:tailEnd/>
          </a:ln>
        </p:spPr>
        <p:txBody>
          <a:bodyPr wrap="none">
            <a:prstTxWarp prst="textNoShape">
              <a:avLst/>
            </a:prstTxWarp>
            <a:spAutoFit/>
          </a:bodyPr>
          <a:lstStyle/>
          <a:p>
            <a:pPr>
              <a:spcBef>
                <a:spcPct val="50000"/>
              </a:spcBef>
            </a:pPr>
            <a:r>
              <a:rPr lang="en-US" sz="4000" b="1">
                <a:solidFill>
                  <a:srgbClr val="FF0000"/>
                </a:solidFill>
              </a:rPr>
              <a:t>Parkin acts DOWNSTREAM of PINK1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a:off x="3886200" y="1524000"/>
            <a:ext cx="1447800" cy="2286000"/>
          </a:xfrm>
          <a:prstGeom prst="downArrow">
            <a:avLst>
              <a:gd name="adj1" fmla="val 50000"/>
              <a:gd name="adj2" fmla="val 50000"/>
            </a:avLst>
          </a:prstGeom>
          <a:solidFill>
            <a:srgbClr val="E30D10"/>
          </a:solidFill>
          <a:ln w="9525">
            <a:solidFill>
              <a:schemeClr val="tx1"/>
            </a:solidFill>
            <a:miter lim="800000"/>
            <a:headEnd/>
            <a:tailEnd/>
          </a:ln>
        </p:spPr>
        <p:txBody>
          <a:bodyPr wrap="none" anchor="ctr">
            <a:prstTxWarp prst="textNoShape">
              <a:avLst/>
            </a:prstTxWarp>
          </a:bodyPr>
          <a:lstStyle/>
          <a:p>
            <a:endParaRPr lang="en-US"/>
          </a:p>
        </p:txBody>
      </p:sp>
      <p:sp>
        <p:nvSpPr>
          <p:cNvPr id="31747" name="Text Box 3"/>
          <p:cNvSpPr txBox="1">
            <a:spLocks noChangeArrowheads="1"/>
          </p:cNvSpPr>
          <p:nvPr/>
        </p:nvSpPr>
        <p:spPr bwMode="auto">
          <a:xfrm>
            <a:off x="260350" y="4572000"/>
            <a:ext cx="8642350" cy="954088"/>
          </a:xfrm>
          <a:prstGeom prst="rect">
            <a:avLst/>
          </a:prstGeom>
          <a:noFill/>
          <a:ln w="9525">
            <a:noFill/>
            <a:miter lim="800000"/>
            <a:headEnd/>
            <a:tailEnd/>
          </a:ln>
        </p:spPr>
        <p:txBody>
          <a:bodyPr wrap="none">
            <a:prstTxWarp prst="textNoShape">
              <a:avLst/>
            </a:prstTxWarp>
            <a:spAutoFit/>
          </a:bodyPr>
          <a:lstStyle/>
          <a:p>
            <a:pPr algn="ctr"/>
            <a:r>
              <a:rPr lang="en-US" sz="2800" b="1"/>
              <a:t>PINK1 and Parkin function may be crucial to maintain</a:t>
            </a:r>
          </a:p>
          <a:p>
            <a:pPr algn="ctr"/>
            <a:r>
              <a:rPr lang="en-US" sz="2800" b="1"/>
              <a:t>mitochondrial integrity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76200" y="365125"/>
            <a:ext cx="8915400" cy="5016500"/>
          </a:xfrm>
          <a:prstGeom prst="rect">
            <a:avLst/>
          </a:prstGeom>
          <a:noFill/>
          <a:ln w="9525">
            <a:noFill/>
            <a:miter lim="800000"/>
            <a:headEnd/>
            <a:tailEnd/>
          </a:ln>
        </p:spPr>
        <p:txBody>
          <a:bodyPr>
            <a:prstTxWarp prst="textNoShape">
              <a:avLst/>
            </a:prstTxWarp>
            <a:spAutoFit/>
          </a:bodyPr>
          <a:lstStyle/>
          <a:p>
            <a:r>
              <a:rPr lang="en-US" sz="2800" b="1">
                <a:solidFill>
                  <a:srgbClr val="800000"/>
                </a:solidFill>
              </a:rPr>
              <a:t>Commonalities</a:t>
            </a:r>
            <a:r>
              <a:rPr lang="en-US" sz="3200" b="1">
                <a:solidFill>
                  <a:srgbClr val="800000"/>
                </a:solidFill>
              </a:rPr>
              <a:t> between PINK1 and Parkin mutant</a:t>
            </a:r>
          </a:p>
          <a:p>
            <a:endParaRPr lang="en-US" sz="1800"/>
          </a:p>
          <a:p>
            <a:r>
              <a:rPr lang="en-US" sz="1800" b="1"/>
              <a:t>1-PINK1 knockout (mutant) phenotype resembles the phenotype observed in Parkin mutants flies (defective motor function).</a:t>
            </a:r>
          </a:p>
          <a:p>
            <a:endParaRPr lang="en-US" sz="1800" b="1"/>
          </a:p>
          <a:p>
            <a:pPr>
              <a:spcBef>
                <a:spcPct val="50000"/>
              </a:spcBef>
            </a:pPr>
            <a:r>
              <a:rPr lang="en-US" sz="1800" b="1"/>
              <a:t>2-PINK1 mutant flies have reduced ATP production, as a result of the mitochondrial dysfunction.</a:t>
            </a:r>
          </a:p>
          <a:p>
            <a:pPr>
              <a:spcBef>
                <a:spcPct val="50000"/>
              </a:spcBef>
            </a:pPr>
            <a:endParaRPr lang="en-US" sz="1800" b="1"/>
          </a:p>
          <a:p>
            <a:r>
              <a:rPr lang="en-US" sz="1800" b="1"/>
              <a:t>3-Dopaminergic degeneration is associated with structural mitochondrial abnormalities in PINK1 mutants.</a:t>
            </a:r>
          </a:p>
          <a:p>
            <a:endParaRPr lang="en-US" sz="1800" b="1"/>
          </a:p>
          <a:p>
            <a:r>
              <a:rPr lang="en-US" sz="1800" b="1"/>
              <a:t>4-In PINK1 mutants, muscle degeneration and mitochondrial fragmentation are associated with increased apoptosis.</a:t>
            </a:r>
          </a:p>
          <a:p>
            <a:endParaRPr lang="en-US" sz="1800" b="1"/>
          </a:p>
          <a:p>
            <a:r>
              <a:rPr lang="en-US" sz="1800" b="1"/>
              <a:t>5-Parkin rescues the phenotype caused by PINK1 mutant.</a:t>
            </a:r>
          </a:p>
          <a:p>
            <a:endParaRPr lang="en-US" sz="1800" b="1"/>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Down Arrow 1"/>
          <p:cNvSpPr>
            <a:spLocks noChangeArrowheads="1"/>
          </p:cNvSpPr>
          <p:nvPr/>
        </p:nvSpPr>
        <p:spPr bwMode="auto">
          <a:xfrm>
            <a:off x="3657600" y="1295400"/>
            <a:ext cx="1828800" cy="2133600"/>
          </a:xfrm>
          <a:prstGeom prst="downArrow">
            <a:avLst>
              <a:gd name="adj1" fmla="val 50000"/>
              <a:gd name="adj2" fmla="val 49999"/>
            </a:avLst>
          </a:prstGeom>
          <a:solidFill>
            <a:srgbClr val="800000"/>
          </a:solidFill>
          <a:ln w="9525">
            <a:solidFill>
              <a:schemeClr val="tx1"/>
            </a:solidFill>
            <a:round/>
            <a:headEnd/>
            <a:tailEnd/>
          </a:ln>
        </p:spPr>
        <p:txBody>
          <a:bodyPr>
            <a:prstTxWarp prst="textNoShape">
              <a:avLst/>
            </a:prstTxWarp>
          </a:bodyPr>
          <a:lstStyle/>
          <a:p>
            <a:endParaRPr lang="en-US"/>
          </a:p>
        </p:txBody>
      </p:sp>
      <p:sp>
        <p:nvSpPr>
          <p:cNvPr id="33795" name="TextBox 2"/>
          <p:cNvSpPr txBox="1">
            <a:spLocks noChangeArrowheads="1"/>
          </p:cNvSpPr>
          <p:nvPr/>
        </p:nvSpPr>
        <p:spPr bwMode="auto">
          <a:xfrm>
            <a:off x="152400" y="3886200"/>
            <a:ext cx="8839200" cy="1692275"/>
          </a:xfrm>
          <a:prstGeom prst="rect">
            <a:avLst/>
          </a:prstGeom>
          <a:noFill/>
          <a:ln w="9525">
            <a:noFill/>
            <a:miter lim="800000"/>
            <a:headEnd/>
            <a:tailEnd/>
          </a:ln>
        </p:spPr>
        <p:txBody>
          <a:bodyPr>
            <a:prstTxWarp prst="textNoShape">
              <a:avLst/>
            </a:prstTxWarp>
            <a:spAutoFit/>
          </a:bodyPr>
          <a:lstStyle/>
          <a:p>
            <a:pPr algn="ctr"/>
            <a:r>
              <a:rPr lang="en-US" sz="2600" b="1">
                <a:solidFill>
                  <a:srgbClr val="000090"/>
                </a:solidFill>
              </a:rPr>
              <a:t>When working in the same pathway can PINK1 and Parkin regulate mitochondrial integrity?</a:t>
            </a:r>
          </a:p>
          <a:p>
            <a:pPr algn="ctr"/>
            <a:endParaRPr lang="en-US" sz="2600" b="1">
              <a:solidFill>
                <a:srgbClr val="000090"/>
              </a:solidFill>
            </a:endParaRPr>
          </a:p>
          <a:p>
            <a:pPr algn="ctr"/>
            <a:r>
              <a:rPr lang="en-US" sz="2600" b="1">
                <a:solidFill>
                  <a:srgbClr val="000090"/>
                </a:solidFill>
              </a:rPr>
              <a:t>Is this pathway affected in PD?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818" name="Picture 1"/>
          <p:cNvPicPr>
            <a:picLocks noChangeAspect="1"/>
          </p:cNvPicPr>
          <p:nvPr/>
        </p:nvPicPr>
        <p:blipFill>
          <a:blip r:embed="rId2"/>
          <a:srcRect/>
          <a:stretch>
            <a:fillRect/>
          </a:stretch>
        </p:blipFill>
        <p:spPr bwMode="auto">
          <a:xfrm>
            <a:off x="139700" y="1149350"/>
            <a:ext cx="8864600" cy="4559300"/>
          </a:xfrm>
          <a:prstGeom prst="rect">
            <a:avLst/>
          </a:prstGeom>
          <a:noFill/>
          <a:ln w="9525">
            <a:noFill/>
            <a:miter lim="800000"/>
            <a:headEnd/>
            <a:tailEnd/>
          </a:ln>
        </p:spPr>
      </p:pic>
      <p:pic>
        <p:nvPicPr>
          <p:cNvPr id="34819" name="Picture 2"/>
          <p:cNvPicPr>
            <a:picLocks noChangeAspect="1"/>
          </p:cNvPicPr>
          <p:nvPr/>
        </p:nvPicPr>
        <p:blipFill>
          <a:blip r:embed="rId3"/>
          <a:srcRect/>
          <a:stretch>
            <a:fillRect/>
          </a:stretch>
        </p:blipFill>
        <p:spPr bwMode="auto">
          <a:xfrm>
            <a:off x="5473700" y="6254750"/>
            <a:ext cx="3492500" cy="355600"/>
          </a:xfrm>
          <a:prstGeom prst="rect">
            <a:avLst/>
          </a:prstGeom>
          <a:noFill/>
          <a:ln w="9525">
            <a:noFill/>
            <a:miter lim="800000"/>
            <a:headEnd/>
            <a:tailEnd/>
          </a:ln>
        </p:spPr>
      </p:pic>
      <p:sp>
        <p:nvSpPr>
          <p:cNvPr id="34820" name="TextBox 3"/>
          <p:cNvSpPr txBox="1">
            <a:spLocks noChangeArrowheads="1"/>
          </p:cNvSpPr>
          <p:nvPr/>
        </p:nvSpPr>
        <p:spPr bwMode="auto">
          <a:xfrm>
            <a:off x="971550" y="317500"/>
            <a:ext cx="7407275" cy="554038"/>
          </a:xfrm>
          <a:prstGeom prst="rect">
            <a:avLst/>
          </a:prstGeom>
          <a:noFill/>
          <a:ln w="9525">
            <a:noFill/>
            <a:miter lim="800000"/>
            <a:headEnd/>
            <a:tailEnd/>
          </a:ln>
        </p:spPr>
        <p:txBody>
          <a:bodyPr wrap="none">
            <a:prstTxWarp prst="textNoShape">
              <a:avLst/>
            </a:prstTxWarp>
            <a:spAutoFit/>
          </a:bodyPr>
          <a:lstStyle/>
          <a:p>
            <a:r>
              <a:rPr lang="en-US" sz="3000" b="1">
                <a:solidFill>
                  <a:srgbClr val="FF0000"/>
                </a:solidFill>
              </a:rPr>
              <a:t>Fusion and Fission to facilitate quality control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1"/>
          <p:cNvPicPr>
            <a:picLocks noChangeAspect="1"/>
          </p:cNvPicPr>
          <p:nvPr/>
        </p:nvPicPr>
        <p:blipFill>
          <a:blip r:embed="rId2"/>
          <a:srcRect/>
          <a:stretch>
            <a:fillRect/>
          </a:stretch>
        </p:blipFill>
        <p:spPr bwMode="auto">
          <a:xfrm>
            <a:off x="279400" y="1512888"/>
            <a:ext cx="8388350" cy="4338637"/>
          </a:xfrm>
          <a:prstGeom prst="rect">
            <a:avLst/>
          </a:prstGeom>
          <a:noFill/>
          <a:ln w="9525">
            <a:noFill/>
            <a:miter lim="800000"/>
            <a:headEnd/>
            <a:tailEnd/>
          </a:ln>
        </p:spPr>
      </p:pic>
      <p:pic>
        <p:nvPicPr>
          <p:cNvPr id="35843" name="Picture 2"/>
          <p:cNvPicPr>
            <a:picLocks noChangeAspect="1"/>
          </p:cNvPicPr>
          <p:nvPr/>
        </p:nvPicPr>
        <p:blipFill>
          <a:blip r:embed="rId3"/>
          <a:srcRect/>
          <a:stretch>
            <a:fillRect/>
          </a:stretch>
        </p:blipFill>
        <p:spPr bwMode="auto">
          <a:xfrm>
            <a:off x="5473700" y="6254750"/>
            <a:ext cx="3492500" cy="355600"/>
          </a:xfrm>
          <a:prstGeom prst="rect">
            <a:avLst/>
          </a:prstGeom>
          <a:noFill/>
          <a:ln w="9525">
            <a:noFill/>
            <a:miter lim="800000"/>
            <a:headEnd/>
            <a:tailEnd/>
          </a:ln>
        </p:spPr>
      </p:pic>
      <p:sp>
        <p:nvSpPr>
          <p:cNvPr id="35844" name="TextBox 4"/>
          <p:cNvSpPr txBox="1">
            <a:spLocks noChangeArrowheads="1"/>
          </p:cNvSpPr>
          <p:nvPr/>
        </p:nvSpPr>
        <p:spPr bwMode="auto">
          <a:xfrm>
            <a:off x="2665413" y="336550"/>
            <a:ext cx="4279900" cy="554038"/>
          </a:xfrm>
          <a:prstGeom prst="rect">
            <a:avLst/>
          </a:prstGeom>
          <a:noFill/>
          <a:ln w="9525">
            <a:noFill/>
            <a:miter lim="800000"/>
            <a:headEnd/>
            <a:tailEnd/>
          </a:ln>
        </p:spPr>
        <p:txBody>
          <a:bodyPr wrap="none">
            <a:prstTxWarp prst="textNoShape">
              <a:avLst/>
            </a:prstTxWarp>
            <a:spAutoFit/>
          </a:bodyPr>
          <a:lstStyle/>
          <a:p>
            <a:r>
              <a:rPr lang="en-US" sz="3000" b="1">
                <a:solidFill>
                  <a:srgbClr val="FF0000"/>
                </a:solidFill>
              </a:rPr>
              <a:t>Mitophagy follows fission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239470" y="708154"/>
            <a:ext cx="4829768" cy="6014636"/>
          </a:xfrm>
          <a:prstGeom prst="rect">
            <a:avLst/>
          </a:prstGeom>
          <a:noFill/>
          <a:ln w="9525">
            <a:noFill/>
            <a:miter lim="800000"/>
            <a:headEnd/>
            <a:tailEnd/>
          </a:ln>
        </p:spPr>
      </p:pic>
      <p:sp>
        <p:nvSpPr>
          <p:cNvPr id="18435" name="Text Box 3"/>
          <p:cNvSpPr txBox="1">
            <a:spLocks noChangeArrowheads="1"/>
          </p:cNvSpPr>
          <p:nvPr/>
        </p:nvSpPr>
        <p:spPr bwMode="auto">
          <a:xfrm>
            <a:off x="5029200" y="6551005"/>
            <a:ext cx="3787775"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dirty="0" err="1"/>
              <a:t>Dauer</a:t>
            </a:r>
            <a:r>
              <a:rPr lang="en-US" sz="1400" dirty="0"/>
              <a:t> &amp; </a:t>
            </a:r>
            <a:r>
              <a:rPr lang="en-US" sz="1400" dirty="0" err="1"/>
              <a:t>Przedborski</a:t>
            </a:r>
            <a:r>
              <a:rPr lang="en-US" sz="1400" dirty="0"/>
              <a:t>, 2003, Neuron 39, 889-909</a:t>
            </a:r>
          </a:p>
        </p:txBody>
      </p:sp>
      <p:sp>
        <p:nvSpPr>
          <p:cNvPr id="18436" name="TextBox 3"/>
          <p:cNvSpPr txBox="1">
            <a:spLocks noChangeArrowheads="1"/>
          </p:cNvSpPr>
          <p:nvPr/>
        </p:nvSpPr>
        <p:spPr bwMode="auto">
          <a:xfrm>
            <a:off x="2216385" y="140940"/>
            <a:ext cx="4780651" cy="553998"/>
          </a:xfrm>
          <a:prstGeom prst="rect">
            <a:avLst/>
          </a:prstGeom>
          <a:noFill/>
          <a:ln w="9525">
            <a:noFill/>
            <a:miter lim="800000"/>
            <a:headEnd/>
            <a:tailEnd/>
          </a:ln>
        </p:spPr>
        <p:txBody>
          <a:bodyPr wrap="none">
            <a:prstTxWarp prst="textNoShape">
              <a:avLst/>
            </a:prstTxWarp>
            <a:spAutoFit/>
          </a:bodyPr>
          <a:lstStyle/>
          <a:p>
            <a:r>
              <a:rPr lang="en-US" sz="3000" b="1" dirty="0" err="1">
                <a:solidFill>
                  <a:srgbClr val="FF0000"/>
                </a:solidFill>
                <a:latin typeface="Arial" pitchFamily="-102" charset="0"/>
                <a:ea typeface="Arial" pitchFamily="-102" charset="0"/>
                <a:cs typeface="Arial" pitchFamily="-102" charset="0"/>
              </a:rPr>
              <a:t>SNpc</a:t>
            </a:r>
            <a:r>
              <a:rPr lang="en-US" sz="3000" b="1" dirty="0">
                <a:solidFill>
                  <a:srgbClr val="FF0000"/>
                </a:solidFill>
                <a:latin typeface="Arial" pitchFamily="-102" charset="0"/>
                <a:ea typeface="Arial" pitchFamily="-102" charset="0"/>
                <a:cs typeface="Arial" pitchFamily="-102" charset="0"/>
              </a:rPr>
              <a:t> degeneration in PD</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1"/>
          <p:cNvPicPr>
            <a:picLocks noChangeAspect="1"/>
          </p:cNvPicPr>
          <p:nvPr/>
        </p:nvPicPr>
        <p:blipFill>
          <a:blip r:embed="rId2"/>
          <a:srcRect/>
          <a:stretch>
            <a:fillRect/>
          </a:stretch>
        </p:blipFill>
        <p:spPr bwMode="auto">
          <a:xfrm>
            <a:off x="228600" y="1679575"/>
            <a:ext cx="4392613" cy="3594100"/>
          </a:xfrm>
          <a:prstGeom prst="rect">
            <a:avLst/>
          </a:prstGeom>
          <a:noFill/>
          <a:ln w="9525">
            <a:noFill/>
            <a:miter lim="800000"/>
            <a:headEnd/>
            <a:tailEnd/>
          </a:ln>
        </p:spPr>
      </p:pic>
      <p:pic>
        <p:nvPicPr>
          <p:cNvPr id="36867" name="Picture 2"/>
          <p:cNvPicPr>
            <a:picLocks noChangeAspect="1"/>
          </p:cNvPicPr>
          <p:nvPr/>
        </p:nvPicPr>
        <p:blipFill>
          <a:blip r:embed="rId3"/>
          <a:srcRect/>
          <a:stretch>
            <a:fillRect/>
          </a:stretch>
        </p:blipFill>
        <p:spPr bwMode="auto">
          <a:xfrm>
            <a:off x="304800" y="5337175"/>
            <a:ext cx="4343400" cy="1139825"/>
          </a:xfrm>
          <a:prstGeom prst="rect">
            <a:avLst/>
          </a:prstGeom>
          <a:noFill/>
          <a:ln w="9525">
            <a:noFill/>
            <a:miter lim="800000"/>
            <a:headEnd/>
            <a:tailEnd/>
          </a:ln>
        </p:spPr>
      </p:pic>
      <p:sp>
        <p:nvSpPr>
          <p:cNvPr id="36868" name="TextBox 3"/>
          <p:cNvSpPr txBox="1">
            <a:spLocks noChangeArrowheads="1"/>
          </p:cNvSpPr>
          <p:nvPr/>
        </p:nvSpPr>
        <p:spPr bwMode="auto">
          <a:xfrm>
            <a:off x="304800" y="6505575"/>
            <a:ext cx="2627313" cy="276225"/>
          </a:xfrm>
          <a:prstGeom prst="rect">
            <a:avLst/>
          </a:prstGeom>
          <a:noFill/>
          <a:ln w="9525">
            <a:noFill/>
            <a:miter lim="800000"/>
            <a:headEnd/>
            <a:tailEnd/>
          </a:ln>
        </p:spPr>
        <p:txBody>
          <a:bodyPr wrap="none">
            <a:prstTxWarp prst="textNoShape">
              <a:avLst/>
            </a:prstTxWarp>
            <a:spAutoFit/>
          </a:bodyPr>
          <a:lstStyle/>
          <a:p>
            <a:r>
              <a:rPr lang="en-US" sz="1200" i="1"/>
              <a:t>Itoh et al., Trends in Cell Biology 2012</a:t>
            </a:r>
          </a:p>
        </p:txBody>
      </p:sp>
      <p:sp>
        <p:nvSpPr>
          <p:cNvPr id="36869" name="TextBox 4"/>
          <p:cNvSpPr txBox="1">
            <a:spLocks noChangeArrowheads="1"/>
          </p:cNvSpPr>
          <p:nvPr/>
        </p:nvSpPr>
        <p:spPr bwMode="auto">
          <a:xfrm>
            <a:off x="1143000" y="228600"/>
            <a:ext cx="6800850" cy="492125"/>
          </a:xfrm>
          <a:prstGeom prst="rect">
            <a:avLst/>
          </a:prstGeom>
          <a:noFill/>
          <a:ln w="9525">
            <a:noFill/>
            <a:miter lim="800000"/>
            <a:headEnd/>
            <a:tailEnd/>
          </a:ln>
        </p:spPr>
        <p:txBody>
          <a:bodyPr wrap="none">
            <a:prstTxWarp prst="textNoShape">
              <a:avLst/>
            </a:prstTxWarp>
            <a:spAutoFit/>
          </a:bodyPr>
          <a:lstStyle/>
          <a:p>
            <a:r>
              <a:rPr lang="en-US" sz="2600" b="1">
                <a:solidFill>
                  <a:srgbClr val="FF0000"/>
                </a:solidFill>
              </a:rPr>
              <a:t>Mitochondrial dynamics in neurodegeneration</a:t>
            </a:r>
          </a:p>
        </p:txBody>
      </p:sp>
      <p:pic>
        <p:nvPicPr>
          <p:cNvPr id="36870" name="Picture 5"/>
          <p:cNvPicPr>
            <a:picLocks noChangeAspect="1"/>
          </p:cNvPicPr>
          <p:nvPr/>
        </p:nvPicPr>
        <p:blipFill>
          <a:blip r:embed="rId4"/>
          <a:srcRect/>
          <a:stretch>
            <a:fillRect/>
          </a:stretch>
        </p:blipFill>
        <p:spPr bwMode="auto">
          <a:xfrm>
            <a:off x="4953000" y="1752600"/>
            <a:ext cx="3967163" cy="3352800"/>
          </a:xfrm>
          <a:prstGeom prst="rect">
            <a:avLst/>
          </a:prstGeom>
          <a:noFill/>
          <a:ln w="9525">
            <a:noFill/>
            <a:miter lim="800000"/>
            <a:headEnd/>
            <a:tailEnd/>
          </a:ln>
        </p:spPr>
      </p:pic>
      <p:pic>
        <p:nvPicPr>
          <p:cNvPr id="36871" name="Picture 6"/>
          <p:cNvPicPr>
            <a:picLocks noChangeAspect="1"/>
          </p:cNvPicPr>
          <p:nvPr/>
        </p:nvPicPr>
        <p:blipFill>
          <a:blip r:embed="rId5"/>
          <a:srcRect/>
          <a:stretch>
            <a:fillRect/>
          </a:stretch>
        </p:blipFill>
        <p:spPr bwMode="auto">
          <a:xfrm>
            <a:off x="4876800" y="5100638"/>
            <a:ext cx="3886200" cy="1681162"/>
          </a:xfrm>
          <a:prstGeom prst="rect">
            <a:avLst/>
          </a:prstGeom>
          <a:noFill/>
          <a:ln w="9525">
            <a:noFill/>
            <a:miter lim="800000"/>
            <a:headEnd/>
            <a:tailEnd/>
          </a:ln>
        </p:spPr>
      </p:pic>
      <p:sp>
        <p:nvSpPr>
          <p:cNvPr id="36872" name="TextBox 7"/>
          <p:cNvSpPr txBox="1">
            <a:spLocks noChangeArrowheads="1"/>
          </p:cNvSpPr>
          <p:nvPr/>
        </p:nvSpPr>
        <p:spPr bwMode="auto">
          <a:xfrm>
            <a:off x="939800" y="1371600"/>
            <a:ext cx="3211513" cy="369888"/>
          </a:xfrm>
          <a:prstGeom prst="rect">
            <a:avLst/>
          </a:prstGeom>
          <a:noFill/>
          <a:ln w="9525">
            <a:noFill/>
            <a:miter lim="800000"/>
            <a:headEnd/>
            <a:tailEnd/>
          </a:ln>
        </p:spPr>
        <p:txBody>
          <a:bodyPr wrap="none">
            <a:prstTxWarp prst="textNoShape">
              <a:avLst/>
            </a:prstTxWarp>
            <a:spAutoFit/>
          </a:bodyPr>
          <a:lstStyle/>
          <a:p>
            <a:r>
              <a:rPr lang="en-US" sz="1800" b="1">
                <a:solidFill>
                  <a:srgbClr val="0000FF"/>
                </a:solidFill>
              </a:rPr>
              <a:t>Physiologic Fission and Fusion</a:t>
            </a:r>
          </a:p>
        </p:txBody>
      </p:sp>
      <p:sp>
        <p:nvSpPr>
          <p:cNvPr id="36873" name="TextBox 8"/>
          <p:cNvSpPr txBox="1">
            <a:spLocks noChangeArrowheads="1"/>
          </p:cNvSpPr>
          <p:nvPr/>
        </p:nvSpPr>
        <p:spPr bwMode="auto">
          <a:xfrm>
            <a:off x="5935663" y="1371600"/>
            <a:ext cx="1989137" cy="369888"/>
          </a:xfrm>
          <a:prstGeom prst="rect">
            <a:avLst/>
          </a:prstGeom>
          <a:noFill/>
          <a:ln w="9525">
            <a:noFill/>
            <a:miter lim="800000"/>
            <a:headEnd/>
            <a:tailEnd/>
          </a:ln>
        </p:spPr>
        <p:txBody>
          <a:bodyPr wrap="none">
            <a:prstTxWarp prst="textNoShape">
              <a:avLst/>
            </a:prstTxWarp>
            <a:spAutoFit/>
          </a:bodyPr>
          <a:lstStyle/>
          <a:p>
            <a:r>
              <a:rPr lang="en-US" sz="1800" b="1">
                <a:solidFill>
                  <a:srgbClr val="0000FF"/>
                </a:solidFill>
              </a:rPr>
              <a:t>Balance or disease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370138" y="1066800"/>
            <a:ext cx="4403725" cy="5181600"/>
          </a:xfrm>
          <a:prstGeom prst="rect">
            <a:avLst/>
          </a:prstGeom>
          <a:noFill/>
          <a:ln w="9525">
            <a:noFill/>
            <a:miter lim="800000"/>
            <a:headEnd/>
            <a:tailEnd/>
          </a:ln>
        </p:spPr>
      </p:pic>
      <p:pic>
        <p:nvPicPr>
          <p:cNvPr id="37891" name="Picture 3"/>
          <p:cNvPicPr>
            <a:picLocks noChangeAspect="1" noChangeArrowheads="1"/>
          </p:cNvPicPr>
          <p:nvPr/>
        </p:nvPicPr>
        <p:blipFill>
          <a:blip r:embed="rId3"/>
          <a:srcRect/>
          <a:stretch>
            <a:fillRect/>
          </a:stretch>
        </p:blipFill>
        <p:spPr bwMode="auto">
          <a:xfrm>
            <a:off x="1752600" y="6477000"/>
            <a:ext cx="2341563" cy="131763"/>
          </a:xfrm>
          <a:prstGeom prst="rect">
            <a:avLst/>
          </a:prstGeom>
          <a:noFill/>
          <a:ln w="9525">
            <a:noFill/>
            <a:miter lim="800000"/>
            <a:headEnd/>
            <a:tailEnd/>
          </a:ln>
        </p:spPr>
      </p:pic>
      <p:pic>
        <p:nvPicPr>
          <p:cNvPr id="37892" name="Picture 4"/>
          <p:cNvPicPr>
            <a:picLocks noChangeAspect="1" noChangeArrowheads="1"/>
          </p:cNvPicPr>
          <p:nvPr/>
        </p:nvPicPr>
        <p:blipFill>
          <a:blip r:embed="rId4"/>
          <a:srcRect/>
          <a:stretch>
            <a:fillRect/>
          </a:stretch>
        </p:blipFill>
        <p:spPr bwMode="auto">
          <a:xfrm>
            <a:off x="4179888" y="6496050"/>
            <a:ext cx="2297112" cy="104775"/>
          </a:xfrm>
          <a:prstGeom prst="rect">
            <a:avLst/>
          </a:prstGeom>
          <a:noFill/>
          <a:ln w="9525">
            <a:noFill/>
            <a:miter lim="800000"/>
            <a:headEnd/>
            <a:tailEnd/>
          </a:ln>
        </p:spPr>
      </p:pic>
      <p:pic>
        <p:nvPicPr>
          <p:cNvPr id="37893" name="Picture 5"/>
          <p:cNvPicPr>
            <a:picLocks noChangeAspect="1" noChangeArrowheads="1"/>
          </p:cNvPicPr>
          <p:nvPr/>
        </p:nvPicPr>
        <p:blipFill>
          <a:blip r:embed="rId5"/>
          <a:srcRect/>
          <a:stretch>
            <a:fillRect/>
          </a:stretch>
        </p:blipFill>
        <p:spPr bwMode="auto">
          <a:xfrm>
            <a:off x="6538913" y="6491288"/>
            <a:ext cx="1828800" cy="109537"/>
          </a:xfrm>
          <a:prstGeom prst="rect">
            <a:avLst/>
          </a:prstGeom>
          <a:noFill/>
          <a:ln w="9525">
            <a:noFill/>
            <a:miter lim="800000"/>
            <a:headEnd/>
            <a:tailEnd/>
          </a:ln>
        </p:spPr>
      </p:pic>
      <p:sp>
        <p:nvSpPr>
          <p:cNvPr id="37894" name="Text Box 6"/>
          <p:cNvSpPr txBox="1">
            <a:spLocks noChangeArrowheads="1"/>
          </p:cNvSpPr>
          <p:nvPr/>
        </p:nvSpPr>
        <p:spPr bwMode="auto">
          <a:xfrm>
            <a:off x="3201988" y="441325"/>
            <a:ext cx="1065212" cy="457200"/>
          </a:xfrm>
          <a:prstGeom prst="rect">
            <a:avLst/>
          </a:prstGeom>
          <a:noFill/>
          <a:ln w="9525">
            <a:noFill/>
            <a:miter lim="800000"/>
            <a:headEnd/>
            <a:tailEnd/>
          </a:ln>
        </p:spPr>
        <p:txBody>
          <a:bodyPr wrap="none">
            <a:prstTxWarp prst="textNoShape">
              <a:avLst/>
            </a:prstTxWarp>
            <a:spAutoFit/>
          </a:bodyPr>
          <a:lstStyle/>
          <a:p>
            <a:r>
              <a:rPr lang="en-US" b="1"/>
              <a:t>Fusion</a:t>
            </a:r>
          </a:p>
        </p:txBody>
      </p:sp>
      <p:sp>
        <p:nvSpPr>
          <p:cNvPr id="37895" name="Text Box 7"/>
          <p:cNvSpPr txBox="1">
            <a:spLocks noChangeArrowheads="1"/>
          </p:cNvSpPr>
          <p:nvPr/>
        </p:nvSpPr>
        <p:spPr bwMode="auto">
          <a:xfrm>
            <a:off x="5106988" y="442913"/>
            <a:ext cx="1098550" cy="457200"/>
          </a:xfrm>
          <a:prstGeom prst="rect">
            <a:avLst/>
          </a:prstGeom>
          <a:noFill/>
          <a:ln w="9525">
            <a:noFill/>
            <a:miter lim="800000"/>
            <a:headEnd/>
            <a:tailEnd/>
          </a:ln>
        </p:spPr>
        <p:txBody>
          <a:bodyPr wrap="none">
            <a:prstTxWarp prst="textNoShape">
              <a:avLst/>
            </a:prstTxWarp>
            <a:spAutoFit/>
          </a:bodyPr>
          <a:lstStyle/>
          <a:p>
            <a:r>
              <a:rPr lang="en-US" b="1"/>
              <a:t>Fission</a:t>
            </a:r>
          </a:p>
        </p:txBody>
      </p:sp>
      <p:sp>
        <p:nvSpPr>
          <p:cNvPr id="37896" name="Line 8"/>
          <p:cNvSpPr>
            <a:spLocks noChangeShapeType="1"/>
          </p:cNvSpPr>
          <p:nvPr/>
        </p:nvSpPr>
        <p:spPr bwMode="auto">
          <a:xfrm>
            <a:off x="2590800" y="914400"/>
            <a:ext cx="1828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7897" name="Line 9"/>
          <p:cNvSpPr>
            <a:spLocks noChangeShapeType="1"/>
          </p:cNvSpPr>
          <p:nvPr/>
        </p:nvSpPr>
        <p:spPr bwMode="auto">
          <a:xfrm>
            <a:off x="4800600" y="914400"/>
            <a:ext cx="1676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268085" y="212725"/>
            <a:ext cx="8589160"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Physiological role of mitochondrial fusion and fission</a:t>
            </a:r>
          </a:p>
        </p:txBody>
      </p:sp>
      <p:sp>
        <p:nvSpPr>
          <p:cNvPr id="38915" name="Text Box 3"/>
          <p:cNvSpPr txBox="1">
            <a:spLocks noChangeArrowheads="1"/>
          </p:cNvSpPr>
          <p:nvPr/>
        </p:nvSpPr>
        <p:spPr bwMode="auto">
          <a:xfrm>
            <a:off x="306970" y="1583928"/>
            <a:ext cx="8550275" cy="4154983"/>
          </a:xfrm>
          <a:prstGeom prst="rect">
            <a:avLst/>
          </a:prstGeom>
          <a:noFill/>
          <a:ln w="9525">
            <a:noFill/>
            <a:miter lim="800000"/>
            <a:headEnd/>
            <a:tailEnd/>
          </a:ln>
        </p:spPr>
        <p:txBody>
          <a:bodyPr>
            <a:prstTxWarp prst="textNoShape">
              <a:avLst/>
            </a:prstTxWarp>
            <a:spAutoFit/>
          </a:bodyPr>
          <a:lstStyle/>
          <a:p>
            <a:r>
              <a:rPr lang="en-US" sz="2200" dirty="0"/>
              <a:t>Mitochondria exist as dynamic structures that keep changing their size. Physiologic fusion and fission maintain the mitochondrial network.</a:t>
            </a:r>
          </a:p>
          <a:p>
            <a:endParaRPr lang="en-US" sz="2200" dirty="0"/>
          </a:p>
          <a:p>
            <a:r>
              <a:rPr lang="en-US" sz="2200" dirty="0"/>
              <a:t>During apoptosis, mitochondria undergo fragmentation, preparing the cell to a lack of provided energy. This leads to a contained programmed cell death.</a:t>
            </a:r>
          </a:p>
          <a:p>
            <a:endParaRPr lang="en-US" sz="2200" dirty="0"/>
          </a:p>
          <a:p>
            <a:r>
              <a:rPr lang="en-US" sz="2200" b="1" dirty="0">
                <a:solidFill>
                  <a:srgbClr val="C83303"/>
                </a:solidFill>
              </a:rPr>
              <a:t>Fusion and fission participate in apoptosis. </a:t>
            </a:r>
          </a:p>
          <a:p>
            <a:endParaRPr lang="en-US" sz="2200" b="1" dirty="0">
              <a:solidFill>
                <a:srgbClr val="C83303"/>
              </a:solidFill>
            </a:endParaRPr>
          </a:p>
          <a:p>
            <a:r>
              <a:rPr lang="en-US" sz="2200" dirty="0"/>
              <a:t>Inhibiting the activity of proteins underlying these processes results in inhibition of apoptosis. Up-regulating the activity of these proteins may promote apoptosis.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57200" y="166688"/>
            <a:ext cx="8189913" cy="519112"/>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Proteins involved in mitochondrial fusion and fission</a:t>
            </a:r>
          </a:p>
        </p:txBody>
      </p:sp>
      <p:sp>
        <p:nvSpPr>
          <p:cNvPr id="39939" name="Text Box 3"/>
          <p:cNvSpPr txBox="1">
            <a:spLocks noChangeArrowheads="1"/>
          </p:cNvSpPr>
          <p:nvPr/>
        </p:nvSpPr>
        <p:spPr bwMode="auto">
          <a:xfrm>
            <a:off x="136525" y="838200"/>
            <a:ext cx="8702675" cy="5762625"/>
          </a:xfrm>
          <a:prstGeom prst="rect">
            <a:avLst/>
          </a:prstGeom>
          <a:noFill/>
          <a:ln w="9525">
            <a:noFill/>
            <a:miter lim="800000"/>
            <a:headEnd/>
            <a:tailEnd/>
          </a:ln>
        </p:spPr>
        <p:txBody>
          <a:bodyPr>
            <a:prstTxWarp prst="textNoShape">
              <a:avLst/>
            </a:prstTxWarp>
            <a:spAutoFit/>
          </a:bodyPr>
          <a:lstStyle/>
          <a:p>
            <a:r>
              <a:rPr lang="en-US" b="1"/>
              <a:t>Fusion: dynamin-family members</a:t>
            </a:r>
            <a:endParaRPr lang="en-US"/>
          </a:p>
          <a:p>
            <a:r>
              <a:rPr lang="en-US" sz="1800" b="1">
                <a:solidFill>
                  <a:srgbClr val="C83303"/>
                </a:solidFill>
              </a:rPr>
              <a:t>MFN1, MFN2</a:t>
            </a:r>
            <a:r>
              <a:rPr lang="en-US" sz="1800"/>
              <a:t> mitofusin 1 and 2, impair mitochondrial fusion rate and shorten mitochondrial length. GTPase anchored to the outer membrane. N- and C-terminal domains face the cytosol, docking to each other and mediating docking of mitochondria to each other. Require GTP hydrolysis.</a:t>
            </a:r>
            <a:endParaRPr lang="en-US"/>
          </a:p>
          <a:p>
            <a:r>
              <a:rPr lang="en-US" sz="1800" b="1">
                <a:solidFill>
                  <a:srgbClr val="C83303"/>
                </a:solidFill>
              </a:rPr>
              <a:t>OPA1</a:t>
            </a:r>
            <a:r>
              <a:rPr lang="en-US" sz="1800"/>
              <a:t> optic atrophy 1 protein (gene mutated in most forms of hereditary blindness). Large GTPase expressed in the intermembrane space, is anchored to the inner membrane. Loss of OPA1 expression leads to mitochondrial fragmentation, whereas ectopic OPA1 expression leads to mitochondrial fusion that does not require MFN2.</a:t>
            </a:r>
          </a:p>
          <a:p>
            <a:r>
              <a:rPr lang="en-US" sz="2000" b="1">
                <a:solidFill>
                  <a:srgbClr val="C83303"/>
                </a:solidFill>
              </a:rPr>
              <a:t>Fusion occurs when both the inner and the outer mitochondrial membrane fuse: GTP hydrolysis necessary at both levels.</a:t>
            </a:r>
          </a:p>
          <a:p>
            <a:endParaRPr lang="en-US" sz="2000" b="1">
              <a:solidFill>
                <a:srgbClr val="C83303"/>
              </a:solidFill>
            </a:endParaRPr>
          </a:p>
          <a:p>
            <a:r>
              <a:rPr lang="en-US" b="1"/>
              <a:t>Fission</a:t>
            </a:r>
          </a:p>
          <a:p>
            <a:r>
              <a:rPr lang="en-US" sz="2000" b="1">
                <a:solidFill>
                  <a:srgbClr val="C83303"/>
                </a:solidFill>
              </a:rPr>
              <a:t>FIS1 </a:t>
            </a:r>
            <a:r>
              <a:rPr lang="en-US" sz="2000"/>
              <a:t>binds to the outer membrane. The domain of the protein facing the cytosol binds cytosolic proteins involved in the fission, such as DRP1.</a:t>
            </a:r>
          </a:p>
          <a:p>
            <a:r>
              <a:rPr lang="en-US" sz="2000" b="1">
                <a:solidFill>
                  <a:srgbClr val="C83303"/>
                </a:solidFill>
              </a:rPr>
              <a:t>DRP1 </a:t>
            </a:r>
            <a:r>
              <a:rPr lang="en-US" sz="2000"/>
              <a:t>dynamin regulated protein 1, it’s a cytosolic protein recruited to the mitochondrial outer membrane by FIS1, visible as punctate foci at the site of mitochondrial division on the outer membrane. It forms a ring around the mitochondrion and mediates constriction of the organelle at that point.</a:t>
            </a:r>
            <a:endParaRPr lang="en-US" sz="2000" b="1"/>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85800" y="4191000"/>
            <a:ext cx="7924800" cy="1323975"/>
          </a:xfrm>
          <a:prstGeom prst="rect">
            <a:avLst/>
          </a:prstGeom>
          <a:noFill/>
          <a:ln w="9525">
            <a:noFill/>
            <a:miter lim="800000"/>
            <a:headEnd/>
            <a:tailEnd/>
          </a:ln>
        </p:spPr>
        <p:txBody>
          <a:bodyPr>
            <a:prstTxWarp prst="textNoShape">
              <a:avLst/>
            </a:prstTxWarp>
            <a:spAutoFit/>
          </a:bodyPr>
          <a:lstStyle/>
          <a:p>
            <a:pPr algn="ctr"/>
            <a:r>
              <a:rPr lang="en-US" sz="2800" b="1"/>
              <a:t>Analysis of a possible role for PINK1 and Parkin in mitochondrial fusion and fission.</a:t>
            </a:r>
          </a:p>
          <a:p>
            <a:pPr algn="ctr"/>
            <a:endParaRPr lang="en-US" b="1"/>
          </a:p>
        </p:txBody>
      </p:sp>
      <p:sp>
        <p:nvSpPr>
          <p:cNvPr id="40963" name="Down Arrow 2"/>
          <p:cNvSpPr>
            <a:spLocks noChangeArrowheads="1"/>
          </p:cNvSpPr>
          <p:nvPr/>
        </p:nvSpPr>
        <p:spPr bwMode="auto">
          <a:xfrm>
            <a:off x="3733800" y="1295400"/>
            <a:ext cx="2057400" cy="2362200"/>
          </a:xfrm>
          <a:prstGeom prst="downArrow">
            <a:avLst>
              <a:gd name="adj1" fmla="val 50000"/>
              <a:gd name="adj2" fmla="val 50003"/>
            </a:avLst>
          </a:prstGeom>
          <a:solidFill>
            <a:srgbClr val="FF0000"/>
          </a:solid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76200" y="304800"/>
            <a:ext cx="8991600" cy="1446213"/>
          </a:xfrm>
          <a:prstGeom prst="rect">
            <a:avLst/>
          </a:prstGeom>
          <a:noFill/>
          <a:ln w="9525">
            <a:noFill/>
            <a:miter lim="800000"/>
            <a:headEnd/>
            <a:tailEnd/>
          </a:ln>
        </p:spPr>
        <p:txBody>
          <a:bodyPr>
            <a:prstTxWarp prst="textNoShape">
              <a:avLst/>
            </a:prstTxWarp>
            <a:spAutoFit/>
          </a:bodyPr>
          <a:lstStyle/>
          <a:p>
            <a:r>
              <a:rPr lang="en-US" sz="2200" b="1"/>
              <a:t>1-Perturbation of mitochondrial fission could be a damaging cellular process involving Parkin and PINK1 in PD.</a:t>
            </a:r>
          </a:p>
          <a:p>
            <a:endParaRPr lang="en-US" sz="2200" b="1"/>
          </a:p>
          <a:p>
            <a:r>
              <a:rPr lang="en-US" sz="2200" b="1"/>
              <a:t>2-Accumulation of dysfunctional mitochondria may be toxic to the cell</a:t>
            </a:r>
          </a:p>
        </p:txBody>
      </p:sp>
      <p:sp>
        <p:nvSpPr>
          <p:cNvPr id="44035" name="Down Arrow 2"/>
          <p:cNvSpPr>
            <a:spLocks noChangeArrowheads="1"/>
          </p:cNvSpPr>
          <p:nvPr/>
        </p:nvSpPr>
        <p:spPr bwMode="auto">
          <a:xfrm>
            <a:off x="3733800" y="2209800"/>
            <a:ext cx="1981200" cy="1905000"/>
          </a:xfrm>
          <a:prstGeom prst="downArrow">
            <a:avLst>
              <a:gd name="adj1" fmla="val 50000"/>
              <a:gd name="adj2" fmla="val 50000"/>
            </a:avLst>
          </a:prstGeom>
          <a:solidFill>
            <a:srgbClr val="FF0000"/>
          </a:solidFill>
          <a:ln w="9525">
            <a:solidFill>
              <a:schemeClr val="tx1"/>
            </a:solidFill>
            <a:round/>
            <a:headEnd/>
            <a:tailEnd/>
          </a:ln>
        </p:spPr>
        <p:txBody>
          <a:bodyPr>
            <a:prstTxWarp prst="textNoShape">
              <a:avLst/>
            </a:prstTxWarp>
          </a:bodyPr>
          <a:lstStyle/>
          <a:p>
            <a:endParaRPr lang="en-US"/>
          </a:p>
        </p:txBody>
      </p:sp>
      <p:sp>
        <p:nvSpPr>
          <p:cNvPr id="44036" name="TextBox 3"/>
          <p:cNvSpPr txBox="1">
            <a:spLocks noChangeArrowheads="1"/>
          </p:cNvSpPr>
          <p:nvPr/>
        </p:nvSpPr>
        <p:spPr bwMode="auto">
          <a:xfrm>
            <a:off x="533400" y="4876800"/>
            <a:ext cx="8112125" cy="584200"/>
          </a:xfrm>
          <a:prstGeom prst="rect">
            <a:avLst/>
          </a:prstGeom>
          <a:noFill/>
          <a:ln w="9525">
            <a:noFill/>
            <a:miter lim="800000"/>
            <a:headEnd/>
            <a:tailEnd/>
          </a:ln>
        </p:spPr>
        <p:txBody>
          <a:bodyPr wrap="none">
            <a:prstTxWarp prst="textNoShape">
              <a:avLst/>
            </a:prstTxWarp>
            <a:spAutoFit/>
          </a:bodyPr>
          <a:lstStyle/>
          <a:p>
            <a:r>
              <a:rPr lang="en-US" sz="3200" b="1">
                <a:solidFill>
                  <a:srgbClr val="000090"/>
                </a:solidFill>
              </a:rPr>
              <a:t>Is fission related to disposal of mitochondria?</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1"/>
          <p:cNvPicPr>
            <a:picLocks noChangeAspect="1"/>
          </p:cNvPicPr>
          <p:nvPr/>
        </p:nvPicPr>
        <p:blipFill>
          <a:blip r:embed="rId2"/>
          <a:srcRect/>
          <a:stretch>
            <a:fillRect/>
          </a:stretch>
        </p:blipFill>
        <p:spPr bwMode="auto">
          <a:xfrm>
            <a:off x="2054225" y="1081088"/>
            <a:ext cx="5287963" cy="3095625"/>
          </a:xfrm>
          <a:prstGeom prst="rect">
            <a:avLst/>
          </a:prstGeom>
          <a:noFill/>
          <a:ln w="9525">
            <a:noFill/>
            <a:miter lim="800000"/>
            <a:headEnd/>
            <a:tailEnd/>
          </a:ln>
        </p:spPr>
      </p:pic>
      <p:pic>
        <p:nvPicPr>
          <p:cNvPr id="45059" name="Picture 2"/>
          <p:cNvPicPr>
            <a:picLocks noChangeAspect="1"/>
          </p:cNvPicPr>
          <p:nvPr/>
        </p:nvPicPr>
        <p:blipFill>
          <a:blip r:embed="rId3"/>
          <a:srcRect/>
          <a:stretch>
            <a:fillRect/>
          </a:stretch>
        </p:blipFill>
        <p:spPr bwMode="auto">
          <a:xfrm>
            <a:off x="1363663" y="4497388"/>
            <a:ext cx="2811462" cy="1960562"/>
          </a:xfrm>
          <a:prstGeom prst="rect">
            <a:avLst/>
          </a:prstGeom>
          <a:noFill/>
          <a:ln w="9525">
            <a:noFill/>
            <a:miter lim="800000"/>
            <a:headEnd/>
            <a:tailEnd/>
          </a:ln>
        </p:spPr>
      </p:pic>
      <p:pic>
        <p:nvPicPr>
          <p:cNvPr id="45060" name="Picture 3"/>
          <p:cNvPicPr>
            <a:picLocks noChangeAspect="1"/>
          </p:cNvPicPr>
          <p:nvPr/>
        </p:nvPicPr>
        <p:blipFill>
          <a:blip r:embed="rId4"/>
          <a:srcRect/>
          <a:stretch>
            <a:fillRect/>
          </a:stretch>
        </p:blipFill>
        <p:spPr bwMode="auto">
          <a:xfrm>
            <a:off x="4684713" y="4395788"/>
            <a:ext cx="2847975" cy="2139950"/>
          </a:xfrm>
          <a:prstGeom prst="rect">
            <a:avLst/>
          </a:prstGeom>
          <a:noFill/>
          <a:ln w="9525">
            <a:noFill/>
            <a:miter lim="800000"/>
            <a:headEnd/>
            <a:tailEnd/>
          </a:ln>
        </p:spPr>
      </p:pic>
      <p:pic>
        <p:nvPicPr>
          <p:cNvPr id="45061" name="Picture 4"/>
          <p:cNvPicPr>
            <a:picLocks noChangeAspect="1"/>
          </p:cNvPicPr>
          <p:nvPr/>
        </p:nvPicPr>
        <p:blipFill>
          <a:blip r:embed="rId5"/>
          <a:srcRect/>
          <a:stretch>
            <a:fillRect/>
          </a:stretch>
        </p:blipFill>
        <p:spPr bwMode="auto">
          <a:xfrm>
            <a:off x="6102350" y="6535738"/>
            <a:ext cx="2933700" cy="246062"/>
          </a:xfrm>
          <a:prstGeom prst="rect">
            <a:avLst/>
          </a:prstGeom>
          <a:noFill/>
          <a:ln w="9525">
            <a:noFill/>
            <a:miter lim="800000"/>
            <a:headEnd/>
            <a:tailEnd/>
          </a:ln>
        </p:spPr>
      </p:pic>
      <p:sp>
        <p:nvSpPr>
          <p:cNvPr id="45062" name="TextBox 5"/>
          <p:cNvSpPr txBox="1">
            <a:spLocks noChangeArrowheads="1"/>
          </p:cNvSpPr>
          <p:nvPr/>
        </p:nvSpPr>
        <p:spPr bwMode="auto">
          <a:xfrm>
            <a:off x="1187512" y="92050"/>
            <a:ext cx="6883277" cy="923330"/>
          </a:xfrm>
          <a:prstGeom prst="rect">
            <a:avLst/>
          </a:prstGeom>
          <a:noFill/>
          <a:ln w="9525">
            <a:noFill/>
            <a:miter lim="800000"/>
            <a:headEnd/>
            <a:tailEnd/>
          </a:ln>
        </p:spPr>
        <p:txBody>
          <a:bodyPr wrap="none">
            <a:prstTxWarp prst="textNoShape">
              <a:avLst/>
            </a:prstTxWarp>
            <a:spAutoFit/>
          </a:bodyPr>
          <a:lstStyle/>
          <a:p>
            <a:pPr algn="ctr"/>
            <a:r>
              <a:rPr lang="en-US" sz="3000" b="1" dirty="0">
                <a:solidFill>
                  <a:srgbClr val="FF0000"/>
                </a:solidFill>
              </a:rPr>
              <a:t>Fission increases disposal of mitochondria</a:t>
            </a:r>
          </a:p>
          <a:p>
            <a:pPr algn="ctr"/>
            <a:r>
              <a:rPr lang="en-US" sz="2400" b="1" dirty="0">
                <a:solidFill>
                  <a:srgbClr val="0000FF"/>
                </a:solidFill>
              </a:rPr>
              <a:t>via </a:t>
            </a:r>
            <a:r>
              <a:rPr lang="en-US" sz="2400" b="1" dirty="0" err="1">
                <a:solidFill>
                  <a:srgbClr val="0000FF"/>
                </a:solidFill>
              </a:rPr>
              <a:t>autophagic</a:t>
            </a:r>
            <a:r>
              <a:rPr lang="en-US" sz="2400" b="1" dirty="0">
                <a:solidFill>
                  <a:srgbClr val="0000FF"/>
                </a:solidFill>
              </a:rPr>
              <a:t> mechanisms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1447800" y="838200"/>
            <a:ext cx="6046788" cy="430213"/>
          </a:xfrm>
          <a:prstGeom prst="rect">
            <a:avLst/>
          </a:prstGeom>
          <a:noFill/>
          <a:ln w="9525">
            <a:noFill/>
            <a:miter lim="800000"/>
            <a:headEnd/>
            <a:tailEnd/>
          </a:ln>
        </p:spPr>
        <p:txBody>
          <a:bodyPr wrap="none">
            <a:prstTxWarp prst="textNoShape">
              <a:avLst/>
            </a:prstTxWarp>
            <a:spAutoFit/>
          </a:bodyPr>
          <a:lstStyle/>
          <a:p>
            <a:r>
              <a:rPr lang="en-US" sz="2200" b="1"/>
              <a:t>Mitophagy: autophagic disposal of mitochondria</a:t>
            </a:r>
          </a:p>
        </p:txBody>
      </p:sp>
      <p:sp>
        <p:nvSpPr>
          <p:cNvPr id="46083" name="Down Arrow 2"/>
          <p:cNvSpPr>
            <a:spLocks noChangeArrowheads="1"/>
          </p:cNvSpPr>
          <p:nvPr/>
        </p:nvSpPr>
        <p:spPr bwMode="auto">
          <a:xfrm>
            <a:off x="3657600" y="2133600"/>
            <a:ext cx="1905000" cy="1905000"/>
          </a:xfrm>
          <a:prstGeom prst="downArrow">
            <a:avLst>
              <a:gd name="adj1" fmla="val 50000"/>
              <a:gd name="adj2" fmla="val 50000"/>
            </a:avLst>
          </a:prstGeom>
          <a:solidFill>
            <a:srgbClr val="800000"/>
          </a:solidFill>
          <a:ln w="9525">
            <a:solidFill>
              <a:schemeClr val="tx1"/>
            </a:solidFill>
            <a:round/>
            <a:headEnd/>
            <a:tailEnd/>
          </a:ln>
        </p:spPr>
        <p:txBody>
          <a:bodyPr>
            <a:prstTxWarp prst="textNoShape">
              <a:avLst/>
            </a:prstTxWarp>
          </a:bodyPr>
          <a:lstStyle/>
          <a:p>
            <a:endParaRPr lang="en-US"/>
          </a:p>
        </p:txBody>
      </p:sp>
      <p:sp>
        <p:nvSpPr>
          <p:cNvPr id="46084" name="TextBox 1"/>
          <p:cNvSpPr txBox="1">
            <a:spLocks noChangeArrowheads="1"/>
          </p:cNvSpPr>
          <p:nvPr/>
        </p:nvSpPr>
        <p:spPr bwMode="auto">
          <a:xfrm>
            <a:off x="990600" y="5105400"/>
            <a:ext cx="7218363" cy="492125"/>
          </a:xfrm>
          <a:prstGeom prst="rect">
            <a:avLst/>
          </a:prstGeom>
          <a:noFill/>
          <a:ln w="9525">
            <a:noFill/>
            <a:miter lim="800000"/>
            <a:headEnd/>
            <a:tailEnd/>
          </a:ln>
        </p:spPr>
        <p:txBody>
          <a:bodyPr wrap="none">
            <a:prstTxWarp prst="textNoShape">
              <a:avLst/>
            </a:prstTxWarp>
            <a:spAutoFit/>
          </a:bodyPr>
          <a:lstStyle/>
          <a:p>
            <a:r>
              <a:rPr lang="en-US" sz="2600" b="1">
                <a:solidFill>
                  <a:srgbClr val="000090"/>
                </a:solidFill>
              </a:rPr>
              <a:t>How can PINK1 and Parkin regulate mitophagy?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TextBox 1"/>
          <p:cNvSpPr txBox="1">
            <a:spLocks noChangeArrowheads="1"/>
          </p:cNvSpPr>
          <p:nvPr/>
        </p:nvSpPr>
        <p:spPr bwMode="auto">
          <a:xfrm>
            <a:off x="989013" y="525463"/>
            <a:ext cx="7175500" cy="769441"/>
          </a:xfrm>
          <a:prstGeom prst="rect">
            <a:avLst/>
          </a:prstGeom>
          <a:noFill/>
          <a:ln w="9525">
            <a:noFill/>
            <a:miter lim="800000"/>
            <a:headEnd/>
            <a:tailEnd/>
          </a:ln>
        </p:spPr>
        <p:txBody>
          <a:bodyPr>
            <a:prstTxWarp prst="textNoShape">
              <a:avLst/>
            </a:prstTxWarp>
            <a:spAutoFit/>
          </a:bodyPr>
          <a:lstStyle/>
          <a:p>
            <a:pPr algn="ctr"/>
            <a:r>
              <a:rPr lang="en-US" sz="2200" b="1" dirty="0"/>
              <a:t>Loss of mitochondrial membrane  potential </a:t>
            </a:r>
            <a:r>
              <a:rPr lang="en-US" sz="2200" b="1" dirty="0" err="1"/>
              <a:t>ΔΨm</a:t>
            </a:r>
            <a:r>
              <a:rPr lang="en-US" sz="2200" b="1" dirty="0"/>
              <a:t> as a functional correlate to mitochondrial damage</a:t>
            </a:r>
          </a:p>
        </p:txBody>
      </p:sp>
      <p:sp>
        <p:nvSpPr>
          <p:cNvPr id="3" name="Down Arrow 2"/>
          <p:cNvSpPr/>
          <p:nvPr/>
        </p:nvSpPr>
        <p:spPr>
          <a:xfrm>
            <a:off x="3523094" y="1905000"/>
            <a:ext cx="2539905" cy="243363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800000"/>
              </a:solidFill>
            </a:endParaRPr>
          </a:p>
        </p:txBody>
      </p:sp>
      <p:sp>
        <p:nvSpPr>
          <p:cNvPr id="47108" name="Rectangle 5"/>
          <p:cNvSpPr>
            <a:spLocks noChangeArrowheads="1"/>
          </p:cNvSpPr>
          <p:nvPr/>
        </p:nvSpPr>
        <p:spPr bwMode="auto">
          <a:xfrm>
            <a:off x="605147" y="5052185"/>
            <a:ext cx="7866118" cy="553998"/>
          </a:xfrm>
          <a:prstGeom prst="rect">
            <a:avLst/>
          </a:prstGeom>
          <a:noFill/>
          <a:ln w="9525">
            <a:noFill/>
            <a:miter lim="800000"/>
            <a:headEnd/>
            <a:tailEnd/>
          </a:ln>
        </p:spPr>
        <p:txBody>
          <a:bodyPr wrap="none">
            <a:prstTxWarp prst="textNoShape">
              <a:avLst/>
            </a:prstTxWarp>
            <a:spAutoFit/>
          </a:bodyPr>
          <a:lstStyle/>
          <a:p>
            <a:r>
              <a:rPr lang="en-US" sz="3000" b="1" dirty="0" err="1">
                <a:solidFill>
                  <a:srgbClr val="0000FF"/>
                </a:solidFill>
              </a:rPr>
              <a:t>ΔΨm</a:t>
            </a:r>
            <a:r>
              <a:rPr lang="en-US" sz="3000" b="1" dirty="0">
                <a:solidFill>
                  <a:srgbClr val="0000FF"/>
                </a:solidFill>
              </a:rPr>
              <a:t> as a signal to begin mitochondrial removal</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1"/>
          <p:cNvPicPr>
            <a:picLocks noChangeAspect="1"/>
          </p:cNvPicPr>
          <p:nvPr/>
        </p:nvPicPr>
        <p:blipFill>
          <a:blip r:embed="rId2"/>
          <a:srcRect/>
          <a:stretch>
            <a:fillRect/>
          </a:stretch>
        </p:blipFill>
        <p:spPr bwMode="auto">
          <a:xfrm>
            <a:off x="2439547" y="1009985"/>
            <a:ext cx="4183324" cy="5492425"/>
          </a:xfrm>
          <a:prstGeom prst="rect">
            <a:avLst/>
          </a:prstGeom>
          <a:noFill/>
          <a:ln w="9525">
            <a:noFill/>
            <a:miter lim="800000"/>
            <a:headEnd/>
            <a:tailEnd/>
          </a:ln>
        </p:spPr>
      </p:pic>
      <p:pic>
        <p:nvPicPr>
          <p:cNvPr id="48131" name="Picture 2"/>
          <p:cNvPicPr>
            <a:picLocks noChangeAspect="1"/>
          </p:cNvPicPr>
          <p:nvPr/>
        </p:nvPicPr>
        <p:blipFill>
          <a:blip r:embed="rId3"/>
          <a:srcRect/>
          <a:stretch>
            <a:fillRect/>
          </a:stretch>
        </p:blipFill>
        <p:spPr bwMode="auto">
          <a:xfrm>
            <a:off x="6416675" y="6580188"/>
            <a:ext cx="2501900" cy="190500"/>
          </a:xfrm>
          <a:prstGeom prst="rect">
            <a:avLst/>
          </a:prstGeom>
          <a:noFill/>
          <a:ln w="9525">
            <a:noFill/>
            <a:miter lim="800000"/>
            <a:headEnd/>
            <a:tailEnd/>
          </a:ln>
        </p:spPr>
      </p:pic>
      <p:sp>
        <p:nvSpPr>
          <p:cNvPr id="48132" name="TextBox 3"/>
          <p:cNvSpPr txBox="1">
            <a:spLocks noChangeArrowheads="1"/>
          </p:cNvSpPr>
          <p:nvPr/>
        </p:nvSpPr>
        <p:spPr bwMode="auto">
          <a:xfrm>
            <a:off x="152400" y="163855"/>
            <a:ext cx="8839200" cy="1015663"/>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Depolarization recruits </a:t>
            </a:r>
            <a:r>
              <a:rPr lang="en-US" sz="3000" b="1" dirty="0" err="1">
                <a:solidFill>
                  <a:srgbClr val="FF0000"/>
                </a:solidFill>
              </a:rPr>
              <a:t>parkin</a:t>
            </a:r>
            <a:r>
              <a:rPr lang="en-US" sz="3000" b="1" dirty="0">
                <a:solidFill>
                  <a:srgbClr val="FF0000"/>
                </a:solidFill>
              </a:rPr>
              <a:t> to the outer mitochondrial membrane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447800" y="1143000"/>
            <a:ext cx="6804025" cy="5534025"/>
          </a:xfrm>
          <a:prstGeom prst="rect">
            <a:avLst/>
          </a:prstGeom>
          <a:noFill/>
          <a:ln w="9525">
            <a:noFill/>
            <a:miter lim="800000"/>
            <a:headEnd/>
            <a:tailEnd/>
          </a:ln>
        </p:spPr>
      </p:pic>
      <p:sp>
        <p:nvSpPr>
          <p:cNvPr id="23555" name="Text Box 3"/>
          <p:cNvSpPr txBox="1">
            <a:spLocks noChangeArrowheads="1"/>
          </p:cNvSpPr>
          <p:nvPr/>
        </p:nvSpPr>
        <p:spPr bwMode="auto">
          <a:xfrm>
            <a:off x="1371600" y="76200"/>
            <a:ext cx="6775450" cy="1015663"/>
          </a:xfrm>
          <a:prstGeom prst="rect">
            <a:avLst/>
          </a:prstGeom>
          <a:noFill/>
          <a:ln w="9525">
            <a:noFill/>
            <a:miter lim="800000"/>
            <a:headEnd/>
            <a:tailEnd/>
          </a:ln>
        </p:spPr>
        <p:txBody>
          <a:bodyPr>
            <a:prstTxWarp prst="textNoShape">
              <a:avLst/>
            </a:prstTxWarp>
            <a:spAutoFit/>
          </a:bodyPr>
          <a:lstStyle/>
          <a:p>
            <a:pPr algn="ctr"/>
            <a:r>
              <a:rPr lang="en-US" sz="3000" b="1" dirty="0" err="1">
                <a:solidFill>
                  <a:srgbClr val="800000"/>
                </a:solidFill>
                <a:latin typeface="Arial" pitchFamily="-102" charset="0"/>
                <a:ea typeface="Arial" pitchFamily="-102" charset="0"/>
                <a:cs typeface="Arial" pitchFamily="-102" charset="0"/>
              </a:rPr>
              <a:t>Dopaminergic</a:t>
            </a:r>
            <a:r>
              <a:rPr lang="en-US" sz="3000" b="1" dirty="0">
                <a:solidFill>
                  <a:srgbClr val="800000"/>
                </a:solidFill>
                <a:latin typeface="Arial" pitchFamily="-102" charset="0"/>
                <a:ea typeface="Arial" pitchFamily="-102" charset="0"/>
                <a:cs typeface="Arial" pitchFamily="-102" charset="0"/>
              </a:rPr>
              <a:t> Pathways in normal and PD: the direct and indirect ways</a:t>
            </a:r>
          </a:p>
        </p:txBody>
      </p:sp>
      <p:sp>
        <p:nvSpPr>
          <p:cNvPr id="23556" name="TextBox 5"/>
          <p:cNvSpPr txBox="1">
            <a:spLocks noChangeArrowheads="1"/>
          </p:cNvSpPr>
          <p:nvPr/>
        </p:nvSpPr>
        <p:spPr bwMode="auto">
          <a:xfrm>
            <a:off x="0" y="6477000"/>
            <a:ext cx="5064125" cy="307975"/>
          </a:xfrm>
          <a:prstGeom prst="rect">
            <a:avLst/>
          </a:prstGeom>
          <a:noFill/>
          <a:ln w="9525">
            <a:noFill/>
            <a:miter lim="800000"/>
            <a:headEnd/>
            <a:tailEnd/>
          </a:ln>
        </p:spPr>
        <p:txBody>
          <a:bodyPr wrap="none">
            <a:prstTxWarp prst="textNoShape">
              <a:avLst/>
            </a:prstTxWarp>
            <a:spAutoFit/>
          </a:bodyPr>
          <a:lstStyle/>
          <a:p>
            <a:r>
              <a:rPr lang="en-US" sz="1400" b="1">
                <a:latin typeface="Arial" pitchFamily="-102" charset="0"/>
                <a:ea typeface="Arial" pitchFamily="-102" charset="0"/>
                <a:cs typeface="Arial" pitchFamily="-102" charset="0"/>
              </a:rPr>
              <a:t>Kandel, Schwartz, Jessell “Priniciples of Neural Science”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1"/>
          <p:cNvPicPr>
            <a:picLocks noChangeAspect="1"/>
          </p:cNvPicPr>
          <p:nvPr/>
        </p:nvPicPr>
        <p:blipFill>
          <a:blip r:embed="rId2"/>
          <a:srcRect/>
          <a:stretch>
            <a:fillRect/>
          </a:stretch>
        </p:blipFill>
        <p:spPr bwMode="auto">
          <a:xfrm>
            <a:off x="174625" y="1576388"/>
            <a:ext cx="6137275" cy="3698875"/>
          </a:xfrm>
          <a:prstGeom prst="rect">
            <a:avLst/>
          </a:prstGeom>
          <a:noFill/>
          <a:ln w="9525">
            <a:noFill/>
            <a:miter lim="800000"/>
            <a:headEnd/>
            <a:tailEnd/>
          </a:ln>
        </p:spPr>
      </p:pic>
      <p:pic>
        <p:nvPicPr>
          <p:cNvPr id="49155" name="Picture 2"/>
          <p:cNvPicPr>
            <a:picLocks noChangeAspect="1"/>
          </p:cNvPicPr>
          <p:nvPr/>
        </p:nvPicPr>
        <p:blipFill>
          <a:blip r:embed="rId3"/>
          <a:srcRect/>
          <a:stretch>
            <a:fillRect/>
          </a:stretch>
        </p:blipFill>
        <p:spPr bwMode="auto">
          <a:xfrm>
            <a:off x="6416675" y="6580188"/>
            <a:ext cx="2501900" cy="190500"/>
          </a:xfrm>
          <a:prstGeom prst="rect">
            <a:avLst/>
          </a:prstGeom>
          <a:noFill/>
          <a:ln w="9525">
            <a:noFill/>
            <a:miter lim="800000"/>
            <a:headEnd/>
            <a:tailEnd/>
          </a:ln>
        </p:spPr>
      </p:pic>
      <p:pic>
        <p:nvPicPr>
          <p:cNvPr id="49156" name="Picture 3"/>
          <p:cNvPicPr>
            <a:picLocks noChangeAspect="1"/>
          </p:cNvPicPr>
          <p:nvPr/>
        </p:nvPicPr>
        <p:blipFill>
          <a:blip r:embed="rId4"/>
          <a:srcRect/>
          <a:stretch>
            <a:fillRect/>
          </a:stretch>
        </p:blipFill>
        <p:spPr bwMode="auto">
          <a:xfrm>
            <a:off x="6416675" y="2401888"/>
            <a:ext cx="2436813" cy="2605087"/>
          </a:xfrm>
          <a:prstGeom prst="rect">
            <a:avLst/>
          </a:prstGeom>
          <a:noFill/>
          <a:ln w="9525">
            <a:noFill/>
            <a:miter lim="800000"/>
            <a:headEnd/>
            <a:tailEnd/>
          </a:ln>
        </p:spPr>
      </p:pic>
      <p:sp>
        <p:nvSpPr>
          <p:cNvPr id="49157" name="TextBox 4"/>
          <p:cNvSpPr txBox="1">
            <a:spLocks noChangeArrowheads="1"/>
          </p:cNvSpPr>
          <p:nvPr/>
        </p:nvSpPr>
        <p:spPr bwMode="auto">
          <a:xfrm>
            <a:off x="654822" y="228600"/>
            <a:ext cx="8186781" cy="1015663"/>
          </a:xfrm>
          <a:prstGeom prst="rect">
            <a:avLst/>
          </a:prstGeom>
          <a:noFill/>
          <a:ln w="9525">
            <a:noFill/>
            <a:miter lim="800000"/>
            <a:headEnd/>
            <a:tailEnd/>
          </a:ln>
        </p:spPr>
        <p:txBody>
          <a:bodyPr wrap="none">
            <a:prstTxWarp prst="textNoShape">
              <a:avLst/>
            </a:prstTxWarp>
            <a:spAutoFit/>
          </a:bodyPr>
          <a:lstStyle/>
          <a:p>
            <a:pPr algn="ctr"/>
            <a:r>
              <a:rPr lang="en-US" sz="3000" b="1" dirty="0">
                <a:solidFill>
                  <a:srgbClr val="FF0000"/>
                </a:solidFill>
              </a:rPr>
              <a:t>Depolarization induces </a:t>
            </a:r>
            <a:r>
              <a:rPr lang="en-US" sz="3000" b="1" dirty="0" err="1">
                <a:solidFill>
                  <a:srgbClr val="FF0000"/>
                </a:solidFill>
              </a:rPr>
              <a:t>parkin</a:t>
            </a:r>
            <a:r>
              <a:rPr lang="en-US" sz="3000" b="1" dirty="0">
                <a:solidFill>
                  <a:srgbClr val="FF0000"/>
                </a:solidFill>
              </a:rPr>
              <a:t>-mediated clearance </a:t>
            </a:r>
          </a:p>
          <a:p>
            <a:pPr algn="ctr"/>
            <a:r>
              <a:rPr lang="en-US" sz="3000" b="1" dirty="0">
                <a:solidFill>
                  <a:srgbClr val="FF0000"/>
                </a:solidFill>
              </a:rPr>
              <a:t>specifically of mitochondria</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1"/>
          <p:cNvPicPr>
            <a:picLocks noChangeAspect="1"/>
          </p:cNvPicPr>
          <p:nvPr/>
        </p:nvPicPr>
        <p:blipFill>
          <a:blip r:embed="rId2"/>
          <a:srcRect/>
          <a:stretch>
            <a:fillRect/>
          </a:stretch>
        </p:blipFill>
        <p:spPr bwMode="auto">
          <a:xfrm>
            <a:off x="3099776" y="1119299"/>
            <a:ext cx="3535429" cy="5460889"/>
          </a:xfrm>
          <a:prstGeom prst="rect">
            <a:avLst/>
          </a:prstGeom>
          <a:noFill/>
          <a:ln w="9525">
            <a:noFill/>
            <a:miter lim="800000"/>
            <a:headEnd/>
            <a:tailEnd/>
          </a:ln>
        </p:spPr>
      </p:pic>
      <p:pic>
        <p:nvPicPr>
          <p:cNvPr id="50179" name="Picture 2"/>
          <p:cNvPicPr>
            <a:picLocks noChangeAspect="1"/>
          </p:cNvPicPr>
          <p:nvPr/>
        </p:nvPicPr>
        <p:blipFill>
          <a:blip r:embed="rId3"/>
          <a:srcRect/>
          <a:stretch>
            <a:fillRect/>
          </a:stretch>
        </p:blipFill>
        <p:spPr bwMode="auto">
          <a:xfrm>
            <a:off x="6416675" y="6580188"/>
            <a:ext cx="2501900" cy="190500"/>
          </a:xfrm>
          <a:prstGeom prst="rect">
            <a:avLst/>
          </a:prstGeom>
          <a:noFill/>
          <a:ln w="9525">
            <a:noFill/>
            <a:miter lim="800000"/>
            <a:headEnd/>
            <a:tailEnd/>
          </a:ln>
        </p:spPr>
      </p:pic>
      <p:sp>
        <p:nvSpPr>
          <p:cNvPr id="50180" name="TextBox 3"/>
          <p:cNvSpPr txBox="1">
            <a:spLocks noChangeArrowheads="1"/>
          </p:cNvSpPr>
          <p:nvPr/>
        </p:nvSpPr>
        <p:spPr bwMode="auto">
          <a:xfrm>
            <a:off x="469740" y="127608"/>
            <a:ext cx="8202560" cy="1015663"/>
          </a:xfrm>
          <a:prstGeom prst="rect">
            <a:avLst/>
          </a:prstGeom>
          <a:noFill/>
          <a:ln w="9525">
            <a:noFill/>
            <a:miter lim="800000"/>
            <a:headEnd/>
            <a:tailEnd/>
          </a:ln>
        </p:spPr>
        <p:txBody>
          <a:bodyPr wrap="none">
            <a:prstTxWarp prst="textNoShape">
              <a:avLst/>
            </a:prstTxWarp>
            <a:spAutoFit/>
          </a:bodyPr>
          <a:lstStyle/>
          <a:p>
            <a:pPr algn="ctr"/>
            <a:r>
              <a:rPr lang="en-US" sz="3000" b="1" dirty="0" err="1">
                <a:solidFill>
                  <a:srgbClr val="FF0000"/>
                </a:solidFill>
              </a:rPr>
              <a:t>Parkin</a:t>
            </a:r>
            <a:r>
              <a:rPr lang="en-US" sz="3000" b="1" dirty="0">
                <a:solidFill>
                  <a:srgbClr val="FF0000"/>
                </a:solidFill>
              </a:rPr>
              <a:t>-mediated clearance of mitochondria occurs </a:t>
            </a:r>
          </a:p>
          <a:p>
            <a:pPr algn="ctr"/>
            <a:r>
              <a:rPr lang="en-US" sz="3000" b="1" dirty="0">
                <a:solidFill>
                  <a:srgbClr val="FF0000"/>
                </a:solidFill>
              </a:rPr>
              <a:t>via </a:t>
            </a:r>
            <a:r>
              <a:rPr lang="en-US" sz="3000" b="1" dirty="0" err="1">
                <a:solidFill>
                  <a:srgbClr val="FF0000"/>
                </a:solidFill>
              </a:rPr>
              <a:t>autophagic</a:t>
            </a:r>
            <a:r>
              <a:rPr lang="en-US" sz="3000" b="1" dirty="0">
                <a:solidFill>
                  <a:srgbClr val="FF0000"/>
                </a:solidFill>
              </a:rPr>
              <a:t> mechanisms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2" name="Picture 3"/>
          <p:cNvPicPr>
            <a:picLocks noChangeAspect="1"/>
          </p:cNvPicPr>
          <p:nvPr/>
        </p:nvPicPr>
        <p:blipFill>
          <a:blip r:embed="rId2"/>
          <a:srcRect/>
          <a:stretch>
            <a:fillRect/>
          </a:stretch>
        </p:blipFill>
        <p:spPr bwMode="auto">
          <a:xfrm>
            <a:off x="3054350" y="1008063"/>
            <a:ext cx="2630488" cy="5659437"/>
          </a:xfrm>
          <a:prstGeom prst="rect">
            <a:avLst/>
          </a:prstGeom>
          <a:noFill/>
          <a:ln w="9525">
            <a:noFill/>
            <a:miter lim="800000"/>
            <a:headEnd/>
            <a:tailEnd/>
          </a:ln>
        </p:spPr>
      </p:pic>
      <p:pic>
        <p:nvPicPr>
          <p:cNvPr id="51203" name="Picture 4"/>
          <p:cNvPicPr>
            <a:picLocks noChangeAspect="1"/>
          </p:cNvPicPr>
          <p:nvPr/>
        </p:nvPicPr>
        <p:blipFill>
          <a:blip r:embed="rId3"/>
          <a:srcRect/>
          <a:stretch>
            <a:fillRect/>
          </a:stretch>
        </p:blipFill>
        <p:spPr bwMode="auto">
          <a:xfrm>
            <a:off x="6723063" y="6388100"/>
            <a:ext cx="2120900" cy="279400"/>
          </a:xfrm>
          <a:prstGeom prst="rect">
            <a:avLst/>
          </a:prstGeom>
          <a:noFill/>
          <a:ln w="9525">
            <a:noFill/>
            <a:miter lim="800000"/>
            <a:headEnd/>
            <a:tailEnd/>
          </a:ln>
        </p:spPr>
      </p:pic>
      <p:sp>
        <p:nvSpPr>
          <p:cNvPr id="51204" name="TextBox 5"/>
          <p:cNvSpPr txBox="1">
            <a:spLocks noChangeArrowheads="1"/>
          </p:cNvSpPr>
          <p:nvPr/>
        </p:nvSpPr>
        <p:spPr bwMode="auto">
          <a:xfrm>
            <a:off x="1392238" y="168275"/>
            <a:ext cx="6164262" cy="554038"/>
          </a:xfrm>
          <a:prstGeom prst="rect">
            <a:avLst/>
          </a:prstGeom>
          <a:noFill/>
          <a:ln w="9525">
            <a:noFill/>
            <a:miter lim="800000"/>
            <a:headEnd/>
            <a:tailEnd/>
          </a:ln>
        </p:spPr>
        <p:txBody>
          <a:bodyPr wrap="none">
            <a:prstTxWarp prst="textNoShape">
              <a:avLst/>
            </a:prstTxWarp>
            <a:spAutoFit/>
          </a:bodyPr>
          <a:lstStyle/>
          <a:p>
            <a:r>
              <a:rPr lang="en-US" sz="3000" b="1">
                <a:solidFill>
                  <a:srgbClr val="FF0000"/>
                </a:solidFill>
              </a:rPr>
              <a:t>PINK1 and Parkin regulate Mitophagy</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p:cNvPicPr>
          <p:nvPr/>
        </p:nvPicPr>
        <p:blipFill>
          <a:blip r:embed="rId2"/>
          <a:srcRect/>
          <a:stretch>
            <a:fillRect/>
          </a:stretch>
        </p:blipFill>
        <p:spPr bwMode="auto">
          <a:xfrm>
            <a:off x="1392238" y="1220788"/>
            <a:ext cx="6359525" cy="5359400"/>
          </a:xfrm>
          <a:prstGeom prst="rect">
            <a:avLst/>
          </a:prstGeom>
          <a:noFill/>
          <a:ln w="9525">
            <a:noFill/>
            <a:miter lim="800000"/>
            <a:headEnd/>
            <a:tailEnd/>
          </a:ln>
        </p:spPr>
      </p:pic>
      <p:pic>
        <p:nvPicPr>
          <p:cNvPr id="52227" name="Picture 2"/>
          <p:cNvPicPr>
            <a:picLocks noChangeAspect="1"/>
          </p:cNvPicPr>
          <p:nvPr/>
        </p:nvPicPr>
        <p:blipFill>
          <a:blip r:embed="rId3"/>
          <a:srcRect/>
          <a:stretch>
            <a:fillRect/>
          </a:stretch>
        </p:blipFill>
        <p:spPr bwMode="auto">
          <a:xfrm>
            <a:off x="4572000" y="6424613"/>
            <a:ext cx="4267200" cy="330200"/>
          </a:xfrm>
          <a:prstGeom prst="rect">
            <a:avLst/>
          </a:prstGeom>
          <a:noFill/>
          <a:ln w="9525">
            <a:noFill/>
            <a:miter lim="800000"/>
            <a:headEnd/>
            <a:tailEnd/>
          </a:ln>
        </p:spPr>
      </p:pic>
      <p:sp>
        <p:nvSpPr>
          <p:cNvPr id="52228" name="TextBox 3"/>
          <p:cNvSpPr txBox="1">
            <a:spLocks noChangeArrowheads="1"/>
          </p:cNvSpPr>
          <p:nvPr/>
        </p:nvSpPr>
        <p:spPr bwMode="auto">
          <a:xfrm>
            <a:off x="1214438" y="188913"/>
            <a:ext cx="6715125" cy="1016000"/>
          </a:xfrm>
          <a:prstGeom prst="rect">
            <a:avLst/>
          </a:prstGeom>
          <a:noFill/>
          <a:ln w="9525">
            <a:noFill/>
            <a:miter lim="800000"/>
            <a:headEnd/>
            <a:tailEnd/>
          </a:ln>
        </p:spPr>
        <p:txBody>
          <a:bodyPr>
            <a:prstTxWarp prst="textNoShape">
              <a:avLst/>
            </a:prstTxWarp>
            <a:spAutoFit/>
          </a:bodyPr>
          <a:lstStyle/>
          <a:p>
            <a:pPr algn="ctr"/>
            <a:r>
              <a:rPr lang="en-US" sz="3000" b="1">
                <a:solidFill>
                  <a:srgbClr val="FF0000"/>
                </a:solidFill>
              </a:rPr>
              <a:t>PINK1 stabilization in healthy and damaged mitochondria</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439365" y="2207181"/>
            <a:ext cx="6328701" cy="738664"/>
          </a:xfrm>
          <a:prstGeom prst="rect">
            <a:avLst/>
          </a:prstGeom>
          <a:noFill/>
          <a:ln w="9525">
            <a:noFill/>
            <a:miter lim="800000"/>
            <a:headEnd/>
            <a:tailEnd/>
          </a:ln>
        </p:spPr>
        <p:txBody>
          <a:bodyPr wrap="none">
            <a:prstTxWarp prst="textNoShape">
              <a:avLst/>
            </a:prstTxWarp>
            <a:spAutoFit/>
          </a:bodyPr>
          <a:lstStyle/>
          <a:p>
            <a:r>
              <a:rPr lang="en-US" sz="4200" b="1" dirty="0">
                <a:solidFill>
                  <a:srgbClr val="FF0000"/>
                </a:solidFill>
              </a:rPr>
              <a:t>Neurotoxins that induce PD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497138" y="125065"/>
            <a:ext cx="4865835"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Neurotoxins that induce PD</a:t>
            </a:r>
          </a:p>
        </p:txBody>
      </p:sp>
      <p:sp>
        <p:nvSpPr>
          <p:cNvPr id="59395" name="Text Box 3"/>
          <p:cNvSpPr txBox="1">
            <a:spLocks noChangeArrowheads="1"/>
          </p:cNvSpPr>
          <p:nvPr/>
        </p:nvSpPr>
        <p:spPr bwMode="auto">
          <a:xfrm>
            <a:off x="441325" y="914400"/>
            <a:ext cx="7940675" cy="5695950"/>
          </a:xfrm>
          <a:prstGeom prst="rect">
            <a:avLst/>
          </a:prstGeom>
          <a:noFill/>
          <a:ln w="9525">
            <a:noFill/>
            <a:miter lim="800000"/>
            <a:headEnd/>
            <a:tailEnd/>
          </a:ln>
        </p:spPr>
        <p:txBody>
          <a:bodyPr>
            <a:prstTxWarp prst="textNoShape">
              <a:avLst/>
            </a:prstTxWarp>
            <a:spAutoFit/>
          </a:bodyPr>
          <a:lstStyle/>
          <a:p>
            <a:r>
              <a:rPr lang="en-US" b="1"/>
              <a:t>- 6-hydroxydopamine (6-OHDA)</a:t>
            </a:r>
          </a:p>
          <a:p>
            <a:endParaRPr lang="en-US" b="1"/>
          </a:p>
          <a:p>
            <a:r>
              <a:rPr lang="en-US" b="1"/>
              <a:t>-Paraquat</a:t>
            </a:r>
          </a:p>
          <a:p>
            <a:endParaRPr lang="en-US" b="1"/>
          </a:p>
          <a:p>
            <a:r>
              <a:rPr lang="en-US" b="1"/>
              <a:t>-Rotenone</a:t>
            </a:r>
          </a:p>
          <a:p>
            <a:endParaRPr lang="en-US" b="1"/>
          </a:p>
          <a:p>
            <a:r>
              <a:rPr lang="en-US" b="1"/>
              <a:t>-MPTP</a:t>
            </a:r>
          </a:p>
          <a:p>
            <a:endParaRPr lang="en-US" sz="2000"/>
          </a:p>
          <a:p>
            <a:r>
              <a:rPr lang="en-US" sz="2000"/>
              <a:t>1-They all induce death of dopaminergic neurons; </a:t>
            </a:r>
          </a:p>
          <a:p>
            <a:endParaRPr lang="en-US" sz="2000"/>
          </a:p>
          <a:p>
            <a:r>
              <a:rPr lang="en-US" sz="2000"/>
              <a:t>2-they all increase the production of ROS; </a:t>
            </a:r>
          </a:p>
          <a:p>
            <a:endParaRPr lang="en-US" sz="2000"/>
          </a:p>
          <a:p>
            <a:r>
              <a:rPr lang="en-US" sz="2000"/>
              <a:t>3-they are all good models for the study of the mechanisms and treatments for PD. </a:t>
            </a:r>
          </a:p>
          <a:p>
            <a:endParaRPr lang="en-US" sz="2000"/>
          </a:p>
          <a:p>
            <a:r>
              <a:rPr lang="en-US" sz="2000"/>
              <a:t>4-However,  only some cause death by apoptosis and induce accumulation of </a:t>
            </a:r>
            <a:r>
              <a:rPr lang="en-US" sz="2000">
                <a:latin typeface="Symbol" pitchFamily="-65" charset="2"/>
              </a:rPr>
              <a:t>a</a:t>
            </a:r>
            <a:r>
              <a:rPr lang="en-US" sz="2000"/>
              <a:t>-synuclein intracellular inclusions.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520600" y="136525"/>
            <a:ext cx="8065680" cy="523220"/>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MPTP, 1-methyl-4-phenyl-1,2,3,6,-tetrahydropyridine</a:t>
            </a:r>
          </a:p>
        </p:txBody>
      </p:sp>
      <p:sp>
        <p:nvSpPr>
          <p:cNvPr id="60419" name="Text Box 3"/>
          <p:cNvSpPr txBox="1">
            <a:spLocks noChangeArrowheads="1"/>
          </p:cNvSpPr>
          <p:nvPr/>
        </p:nvSpPr>
        <p:spPr bwMode="auto">
          <a:xfrm>
            <a:off x="152400" y="838200"/>
            <a:ext cx="8778875" cy="4094163"/>
          </a:xfrm>
          <a:prstGeom prst="rect">
            <a:avLst/>
          </a:prstGeom>
          <a:noFill/>
          <a:ln w="9525">
            <a:noFill/>
            <a:miter lim="800000"/>
            <a:headEnd/>
            <a:tailEnd/>
          </a:ln>
        </p:spPr>
        <p:txBody>
          <a:bodyPr>
            <a:prstTxWarp prst="textNoShape">
              <a:avLst/>
            </a:prstTxWarp>
            <a:spAutoFit/>
          </a:bodyPr>
          <a:lstStyle/>
          <a:p>
            <a:r>
              <a:rPr lang="en-US" sz="2000"/>
              <a:t>MPTP is a by-product in the synthesis of  MPPP (1-methyl-4-phenyl-4-propionoxypiperidine, analogue of the narcotic </a:t>
            </a:r>
            <a:r>
              <a:rPr lang="en-US" sz="2000" b="1"/>
              <a:t>meperidine-Demerol</a:t>
            </a:r>
            <a:r>
              <a:rPr lang="en-US" sz="2000"/>
              <a:t>), an illicit narcotic drug.</a:t>
            </a:r>
          </a:p>
          <a:p>
            <a:endParaRPr lang="en-US" sz="2000" b="1"/>
          </a:p>
          <a:p>
            <a:r>
              <a:rPr lang="en-US" sz="2000"/>
              <a:t>MPTP causes severe, irreversible parkinsonism.</a:t>
            </a:r>
          </a:p>
          <a:p>
            <a:endParaRPr lang="en-US" sz="2000"/>
          </a:p>
          <a:p>
            <a:r>
              <a:rPr lang="en-US" sz="2000"/>
              <a:t>MPTP causes strong degenerations of dopaminergic neurons that contain neuromelanin. The mechanism is related to </a:t>
            </a:r>
            <a:r>
              <a:rPr lang="en-US" sz="2000" b="1"/>
              <a:t>increased production of  ROS</a:t>
            </a:r>
            <a:r>
              <a:rPr lang="en-US" sz="2000"/>
              <a:t>, through interaction with</a:t>
            </a:r>
            <a:r>
              <a:rPr lang="en-US" sz="2000" b="1"/>
              <a:t> iron</a:t>
            </a:r>
            <a:r>
              <a:rPr lang="en-US" sz="2000"/>
              <a:t> in pigmented neurons (Zecca, 2001). Other substances interact with neuromelanin, suggesting that pigmented neurons are more susceptible to PD.</a:t>
            </a:r>
          </a:p>
          <a:p>
            <a:endParaRPr lang="en-US" sz="2000"/>
          </a:p>
          <a:p>
            <a:r>
              <a:rPr lang="en-US" sz="2000"/>
              <a:t>MPTP is highly lipophilic and crossed the brain/blood barrier very quickly.</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514600" y="228600"/>
            <a:ext cx="4789668"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MPTP: mechanisms of action</a:t>
            </a:r>
          </a:p>
        </p:txBody>
      </p:sp>
      <p:sp>
        <p:nvSpPr>
          <p:cNvPr id="61443" name="Text Box 3"/>
          <p:cNvSpPr txBox="1">
            <a:spLocks noChangeArrowheads="1"/>
          </p:cNvSpPr>
          <p:nvPr/>
        </p:nvSpPr>
        <p:spPr bwMode="auto">
          <a:xfrm>
            <a:off x="365125" y="1050925"/>
            <a:ext cx="184150" cy="457200"/>
          </a:xfrm>
          <a:prstGeom prst="rect">
            <a:avLst/>
          </a:prstGeom>
          <a:noFill/>
          <a:ln w="9525">
            <a:noFill/>
            <a:miter lim="800000"/>
            <a:headEnd/>
            <a:tailEnd/>
          </a:ln>
        </p:spPr>
        <p:txBody>
          <a:bodyPr wrap="none">
            <a:prstTxWarp prst="textNoShape">
              <a:avLst/>
            </a:prstTxWarp>
            <a:spAutoFit/>
          </a:bodyPr>
          <a:lstStyle/>
          <a:p>
            <a:endParaRPr lang="en-US"/>
          </a:p>
        </p:txBody>
      </p:sp>
      <p:sp>
        <p:nvSpPr>
          <p:cNvPr id="61444" name="Text Box 4"/>
          <p:cNvSpPr txBox="1">
            <a:spLocks noChangeArrowheads="1"/>
          </p:cNvSpPr>
          <p:nvPr/>
        </p:nvSpPr>
        <p:spPr bwMode="auto">
          <a:xfrm>
            <a:off x="228600" y="1279525"/>
            <a:ext cx="8778875" cy="4359275"/>
          </a:xfrm>
          <a:prstGeom prst="rect">
            <a:avLst/>
          </a:prstGeom>
          <a:noFill/>
          <a:ln w="9525">
            <a:noFill/>
            <a:miter lim="800000"/>
            <a:headEnd/>
            <a:tailEnd/>
          </a:ln>
        </p:spPr>
        <p:txBody>
          <a:bodyPr>
            <a:prstTxWarp prst="textNoShape">
              <a:avLst/>
            </a:prstTxWarp>
            <a:spAutoFit/>
          </a:bodyPr>
          <a:lstStyle/>
          <a:p>
            <a:r>
              <a:rPr lang="en-US" sz="2000" b="1"/>
              <a:t>Generation of the active species MPP</a:t>
            </a:r>
            <a:r>
              <a:rPr lang="en-US" sz="2000" b="1" baseline="30000"/>
              <a:t>+ </a:t>
            </a:r>
            <a:r>
              <a:rPr lang="en-US" sz="2000" b="1"/>
              <a:t>in glial cells.</a:t>
            </a:r>
          </a:p>
          <a:p>
            <a:endParaRPr lang="en-US" sz="2000"/>
          </a:p>
          <a:p>
            <a:r>
              <a:rPr lang="en-US" sz="2000"/>
              <a:t>MPTP targets specifically dopaminergic neurons or few other monoaminergic neurons.</a:t>
            </a:r>
          </a:p>
          <a:p>
            <a:endParaRPr lang="en-US" sz="2000"/>
          </a:p>
          <a:p>
            <a:r>
              <a:rPr lang="en-US" sz="2000"/>
              <a:t>MPTP is oxidized to MPDP</a:t>
            </a:r>
            <a:r>
              <a:rPr lang="en-US" sz="2000" baseline="30000"/>
              <a:t>+</a:t>
            </a:r>
            <a:r>
              <a:rPr lang="en-US" sz="2000"/>
              <a:t> in glial cells by monoaminoxidase B (MAOB). Then, MPDP</a:t>
            </a:r>
            <a:r>
              <a:rPr lang="en-US" sz="2000" baseline="30000"/>
              <a:t>+</a:t>
            </a:r>
            <a:r>
              <a:rPr lang="en-US" sz="2000"/>
              <a:t> is oxidized to MPP</a:t>
            </a:r>
            <a:r>
              <a:rPr lang="en-US" sz="2000" baseline="30000"/>
              <a:t>+</a:t>
            </a:r>
            <a:r>
              <a:rPr lang="en-US" sz="2000"/>
              <a:t>.</a:t>
            </a:r>
          </a:p>
          <a:p>
            <a:endParaRPr lang="en-US" sz="2000"/>
          </a:p>
          <a:p>
            <a:r>
              <a:rPr lang="en-US" sz="2000"/>
              <a:t>MPP</a:t>
            </a:r>
            <a:r>
              <a:rPr lang="en-US" sz="2000" baseline="30000"/>
              <a:t>+</a:t>
            </a:r>
            <a:r>
              <a:rPr lang="en-US" sz="2000"/>
              <a:t> exits the glial cell, binds to the DAT (dopamine transporter) and enters the dopaminergic neuron. In this respect DAT activity and/or expression levels are  crucial determinants in the susceptibility to PD.</a:t>
            </a:r>
          </a:p>
          <a:p>
            <a:endParaRPr lang="en-US" sz="2000"/>
          </a:p>
          <a:p>
            <a:endParaRPr lang="en-US" sz="2000"/>
          </a:p>
          <a:p>
            <a:endParaRPr lang="en-US" sz="2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685800" y="1905000"/>
            <a:ext cx="2525713" cy="1603375"/>
          </a:xfrm>
          <a:prstGeom prst="rect">
            <a:avLst/>
          </a:prstGeom>
          <a:noFill/>
          <a:ln w="9525">
            <a:noFill/>
            <a:miter lim="800000"/>
            <a:headEnd/>
            <a:tailEnd/>
          </a:ln>
        </p:spPr>
      </p:pic>
      <p:pic>
        <p:nvPicPr>
          <p:cNvPr id="62467" name="Picture 3"/>
          <p:cNvPicPr>
            <a:picLocks noChangeAspect="1" noChangeArrowheads="1"/>
          </p:cNvPicPr>
          <p:nvPr/>
        </p:nvPicPr>
        <p:blipFill>
          <a:blip r:embed="rId3"/>
          <a:srcRect/>
          <a:stretch>
            <a:fillRect/>
          </a:stretch>
        </p:blipFill>
        <p:spPr bwMode="auto">
          <a:xfrm>
            <a:off x="3276600" y="825500"/>
            <a:ext cx="3983038" cy="5575300"/>
          </a:xfrm>
          <a:prstGeom prst="rect">
            <a:avLst/>
          </a:prstGeom>
          <a:noFill/>
          <a:ln w="9525">
            <a:noFill/>
            <a:miter lim="800000"/>
            <a:headEnd/>
            <a:tailEnd/>
          </a:ln>
        </p:spPr>
      </p:pic>
      <p:sp>
        <p:nvSpPr>
          <p:cNvPr id="62468" name="Text Box 4"/>
          <p:cNvSpPr txBox="1">
            <a:spLocks noChangeArrowheads="1"/>
          </p:cNvSpPr>
          <p:nvPr/>
        </p:nvSpPr>
        <p:spPr bwMode="auto">
          <a:xfrm>
            <a:off x="5029200" y="6477000"/>
            <a:ext cx="3787775"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Dauer &amp; Przedborski, 2003, Neuron 39, 889-909</a:t>
            </a:r>
          </a:p>
        </p:txBody>
      </p:sp>
      <p:sp>
        <p:nvSpPr>
          <p:cNvPr id="62469" name="Text Box 5"/>
          <p:cNvSpPr txBox="1">
            <a:spLocks noChangeArrowheads="1"/>
          </p:cNvSpPr>
          <p:nvPr/>
        </p:nvSpPr>
        <p:spPr bwMode="auto">
          <a:xfrm>
            <a:off x="1440245" y="228600"/>
            <a:ext cx="6324668" cy="707886"/>
          </a:xfrm>
          <a:prstGeom prst="rect">
            <a:avLst/>
          </a:prstGeom>
          <a:noFill/>
          <a:ln w="9525">
            <a:noFill/>
            <a:miter lim="800000"/>
            <a:headEnd/>
            <a:tailEnd/>
          </a:ln>
        </p:spPr>
        <p:txBody>
          <a:bodyPr wrap="none">
            <a:prstTxWarp prst="textNoShape">
              <a:avLst/>
            </a:prstTxWarp>
            <a:spAutoFit/>
          </a:bodyPr>
          <a:lstStyle/>
          <a:p>
            <a:r>
              <a:rPr lang="en-US" sz="4000" b="1" dirty="0">
                <a:solidFill>
                  <a:srgbClr val="FF0000"/>
                </a:solidFill>
              </a:rPr>
              <a:t>MPTP: mechanisms of action</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979488" y="1278038"/>
            <a:ext cx="7188200" cy="5397500"/>
          </a:xfrm>
          <a:prstGeom prst="rect">
            <a:avLst/>
          </a:prstGeom>
          <a:noFill/>
          <a:ln w="9525">
            <a:noFill/>
            <a:miter lim="800000"/>
            <a:headEnd/>
            <a:tailEnd/>
          </a:ln>
        </p:spPr>
      </p:pic>
      <p:sp>
        <p:nvSpPr>
          <p:cNvPr id="63491" name="Text Box 3"/>
          <p:cNvSpPr txBox="1">
            <a:spLocks noChangeArrowheads="1"/>
          </p:cNvSpPr>
          <p:nvPr/>
        </p:nvSpPr>
        <p:spPr bwMode="auto">
          <a:xfrm>
            <a:off x="5029200" y="6400800"/>
            <a:ext cx="3787775"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Dauer &amp; Przedborski, 2003, Neuron 39, 889-909</a:t>
            </a:r>
          </a:p>
        </p:txBody>
      </p:sp>
      <p:sp>
        <p:nvSpPr>
          <p:cNvPr id="63492" name="Text Box 4"/>
          <p:cNvSpPr txBox="1">
            <a:spLocks noChangeArrowheads="1"/>
          </p:cNvSpPr>
          <p:nvPr/>
        </p:nvSpPr>
        <p:spPr bwMode="auto">
          <a:xfrm>
            <a:off x="334305" y="152400"/>
            <a:ext cx="8458200" cy="1477328"/>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Degenerative mechanism of MPTP:</a:t>
            </a:r>
            <a:r>
              <a:rPr lang="en-US" sz="3000" b="1" dirty="0" smtClean="0">
                <a:solidFill>
                  <a:srgbClr val="FF0000"/>
                </a:solidFill>
              </a:rPr>
              <a:t> </a:t>
            </a:r>
          </a:p>
          <a:p>
            <a:pPr algn="ctr"/>
            <a:r>
              <a:rPr lang="en-US" sz="3000" b="1" dirty="0" smtClean="0">
                <a:solidFill>
                  <a:srgbClr val="FF0000"/>
                </a:solidFill>
              </a:rPr>
              <a:t>mitochondrial </a:t>
            </a:r>
            <a:r>
              <a:rPr lang="en-US" sz="3000" b="1" dirty="0">
                <a:solidFill>
                  <a:srgbClr val="FF0000"/>
                </a:solidFill>
              </a:rPr>
              <a:t>dysfunction</a:t>
            </a:r>
            <a:r>
              <a:rPr lang="en-US" sz="3000" dirty="0">
                <a:solidFill>
                  <a:srgbClr val="FF0000"/>
                </a:solidFill>
              </a:rPr>
              <a:t> </a:t>
            </a:r>
            <a:r>
              <a:rPr lang="en-US" sz="3000" b="1" dirty="0">
                <a:solidFill>
                  <a:srgbClr val="FF0000"/>
                </a:solidFill>
              </a:rPr>
              <a:t>through inhibition of the mitochondrial complex I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57200" y="541338"/>
            <a:ext cx="8001000" cy="5140325"/>
          </a:xfrm>
          <a:prstGeom prst="rect">
            <a:avLst/>
          </a:prstGeom>
          <a:noFill/>
          <a:ln w="9525">
            <a:noFill/>
            <a:miter lim="800000"/>
            <a:headEnd/>
            <a:tailEnd/>
          </a:ln>
        </p:spPr>
        <p:txBody>
          <a:bodyPr>
            <a:prstTxWarp prst="textNoShape">
              <a:avLst/>
            </a:prstTxWarp>
            <a:spAutoFit/>
          </a:bodyPr>
          <a:lstStyle/>
          <a:p>
            <a:pPr>
              <a:spcBef>
                <a:spcPct val="50000"/>
              </a:spcBef>
            </a:pPr>
            <a:r>
              <a:rPr lang="en-US" sz="2800" b="1">
                <a:solidFill>
                  <a:srgbClr val="800000"/>
                </a:solidFill>
                <a:latin typeface="Arial" pitchFamily="-102" charset="0"/>
                <a:ea typeface="Arial" pitchFamily="-102" charset="0"/>
                <a:cs typeface="Arial" pitchFamily="-102" charset="0"/>
              </a:rPr>
              <a:t>Pathological hallmarks of PD</a:t>
            </a:r>
          </a:p>
          <a:p>
            <a:pPr>
              <a:spcBef>
                <a:spcPct val="50000"/>
              </a:spcBef>
            </a:pPr>
            <a:r>
              <a:rPr lang="en-US">
                <a:latin typeface="Arial" pitchFamily="-102" charset="0"/>
                <a:ea typeface="Arial" pitchFamily="-102" charset="0"/>
                <a:cs typeface="Arial" pitchFamily="-102" charset="0"/>
              </a:rPr>
              <a:t>1- loss of nigrostriatal dopaminergic neurons</a:t>
            </a:r>
          </a:p>
          <a:p>
            <a:pPr>
              <a:spcBef>
                <a:spcPct val="50000"/>
              </a:spcBef>
            </a:pPr>
            <a:r>
              <a:rPr lang="en-US">
                <a:latin typeface="Arial" pitchFamily="-102" charset="0"/>
                <a:ea typeface="Arial" pitchFamily="-102" charset="0"/>
                <a:cs typeface="Arial" pitchFamily="-102" charset="0"/>
              </a:rPr>
              <a:t>2-presence of proteinacious  cytoplasmic inclusions, called Lewy Bodies (LBs)</a:t>
            </a:r>
          </a:p>
          <a:p>
            <a:pPr>
              <a:spcBef>
                <a:spcPct val="50000"/>
              </a:spcBef>
            </a:pPr>
            <a:r>
              <a:rPr lang="en-US">
                <a:latin typeface="Arial" pitchFamily="-102" charset="0"/>
                <a:ea typeface="Arial" pitchFamily="-102" charset="0"/>
                <a:cs typeface="Arial" pitchFamily="-102" charset="0"/>
              </a:rPr>
              <a:t>3- the pattern of cell loss parallels the level of expression of the DA transporter (DAT)</a:t>
            </a:r>
          </a:p>
          <a:p>
            <a:pPr>
              <a:spcBef>
                <a:spcPct val="50000"/>
              </a:spcBef>
            </a:pPr>
            <a:r>
              <a:rPr lang="en-US">
                <a:latin typeface="Arial" pitchFamily="-102" charset="0"/>
                <a:ea typeface="Arial" pitchFamily="-102" charset="0"/>
                <a:cs typeface="Arial" pitchFamily="-102" charset="0"/>
              </a:rPr>
              <a:t>4-At the onset of symptoms, DA is depleted ~80% and ~60% of Substantia Nigra Pars Compacta (SNpc) is lost.</a:t>
            </a:r>
          </a:p>
          <a:p>
            <a:pPr>
              <a:spcBef>
                <a:spcPct val="50000"/>
              </a:spcBef>
            </a:pPr>
            <a:r>
              <a:rPr lang="en-US">
                <a:latin typeface="Arial" pitchFamily="-102" charset="0"/>
                <a:ea typeface="Arial" pitchFamily="-102" charset="0"/>
                <a:cs typeface="Arial" pitchFamily="-102" charset="0"/>
              </a:rPr>
              <a:t>5-More damage occurs at the nerve terminals, suggesting that dopaminergic nerve terminals are the primary target for the neurodegeneration.</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294060" y="2576513"/>
            <a:ext cx="6844429" cy="738664"/>
          </a:xfrm>
          <a:prstGeom prst="rect">
            <a:avLst/>
          </a:prstGeom>
          <a:noFill/>
          <a:ln w="9525">
            <a:noFill/>
            <a:miter lim="800000"/>
            <a:headEnd/>
            <a:tailEnd/>
          </a:ln>
        </p:spPr>
        <p:txBody>
          <a:bodyPr wrap="none">
            <a:prstTxWarp prst="textNoShape">
              <a:avLst/>
            </a:prstTxWarp>
            <a:spAutoFit/>
          </a:bodyPr>
          <a:lstStyle/>
          <a:p>
            <a:r>
              <a:rPr lang="en-US" sz="4200" b="1">
                <a:solidFill>
                  <a:srgbClr val="FF0000"/>
                </a:solidFill>
              </a:rPr>
              <a:t>Therapeutic approaches in PD</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76200" y="838200"/>
            <a:ext cx="5080000" cy="5067300"/>
          </a:xfrm>
          <a:prstGeom prst="rect">
            <a:avLst/>
          </a:prstGeom>
          <a:noFill/>
          <a:ln w="9525">
            <a:noFill/>
            <a:miter lim="800000"/>
            <a:headEnd/>
            <a:tailEnd/>
          </a:ln>
        </p:spPr>
      </p:pic>
      <p:sp>
        <p:nvSpPr>
          <p:cNvPr id="65539" name="AutoShape 3"/>
          <p:cNvSpPr>
            <a:spLocks noChangeArrowheads="1"/>
          </p:cNvSpPr>
          <p:nvPr/>
        </p:nvSpPr>
        <p:spPr bwMode="auto">
          <a:xfrm>
            <a:off x="4191000" y="2286000"/>
            <a:ext cx="609600" cy="304800"/>
          </a:xfrm>
          <a:prstGeom prst="leftArrow">
            <a:avLst>
              <a:gd name="adj1" fmla="val 50000"/>
              <a:gd name="adj2" fmla="val 50000"/>
            </a:avLst>
          </a:prstGeom>
          <a:solidFill>
            <a:srgbClr val="CC0F0F"/>
          </a:solidFill>
          <a:ln w="9525">
            <a:solidFill>
              <a:schemeClr val="tx1"/>
            </a:solidFill>
            <a:miter lim="800000"/>
            <a:headEnd/>
            <a:tailEnd/>
          </a:ln>
        </p:spPr>
        <p:txBody>
          <a:bodyPr wrap="none" anchor="ctr">
            <a:prstTxWarp prst="textNoShape">
              <a:avLst/>
            </a:prstTxWarp>
          </a:bodyPr>
          <a:lstStyle/>
          <a:p>
            <a:endParaRPr lang="en-US"/>
          </a:p>
        </p:txBody>
      </p:sp>
      <p:sp>
        <p:nvSpPr>
          <p:cNvPr id="65540" name="Text Box 4"/>
          <p:cNvSpPr txBox="1">
            <a:spLocks noChangeArrowheads="1"/>
          </p:cNvSpPr>
          <p:nvPr/>
        </p:nvSpPr>
        <p:spPr bwMode="auto">
          <a:xfrm>
            <a:off x="201793" y="152400"/>
            <a:ext cx="8596749" cy="523220"/>
          </a:xfrm>
          <a:prstGeom prst="rect">
            <a:avLst/>
          </a:prstGeom>
          <a:noFill/>
          <a:ln w="9525">
            <a:noFill/>
            <a:miter lim="800000"/>
            <a:headEnd/>
            <a:tailEnd/>
          </a:ln>
        </p:spPr>
        <p:txBody>
          <a:bodyPr wrap="none">
            <a:prstTxWarp prst="textNoShape">
              <a:avLst/>
            </a:prstTxWarp>
            <a:spAutoFit/>
          </a:bodyPr>
          <a:lstStyle/>
          <a:p>
            <a:r>
              <a:rPr lang="en-US" sz="2800" b="1" dirty="0">
                <a:solidFill>
                  <a:srgbClr val="FF0000"/>
                </a:solidFill>
              </a:rPr>
              <a:t>Dopamine synthesis and signaling: therapeutic approach</a:t>
            </a:r>
          </a:p>
        </p:txBody>
      </p:sp>
      <p:sp>
        <p:nvSpPr>
          <p:cNvPr id="65541" name="AutoShape 5"/>
          <p:cNvSpPr>
            <a:spLocks noChangeArrowheads="1"/>
          </p:cNvSpPr>
          <p:nvPr/>
        </p:nvSpPr>
        <p:spPr bwMode="auto">
          <a:xfrm>
            <a:off x="2971800" y="1295400"/>
            <a:ext cx="609600" cy="304800"/>
          </a:xfrm>
          <a:prstGeom prst="leftArrow">
            <a:avLst>
              <a:gd name="adj1" fmla="val 50000"/>
              <a:gd name="adj2" fmla="val 50000"/>
            </a:avLst>
          </a:prstGeom>
          <a:solidFill>
            <a:srgbClr val="CC0F0F"/>
          </a:solidFill>
          <a:ln w="9525">
            <a:solidFill>
              <a:schemeClr val="tx1"/>
            </a:solidFill>
            <a:miter lim="800000"/>
            <a:headEnd/>
            <a:tailEnd/>
          </a:ln>
        </p:spPr>
        <p:txBody>
          <a:bodyPr wrap="none" anchor="ctr">
            <a:prstTxWarp prst="textNoShape">
              <a:avLst/>
            </a:prstTxWarp>
          </a:bodyPr>
          <a:lstStyle/>
          <a:p>
            <a:endParaRPr lang="en-US"/>
          </a:p>
        </p:txBody>
      </p:sp>
      <p:sp>
        <p:nvSpPr>
          <p:cNvPr id="65542" name="AutoShape 6"/>
          <p:cNvSpPr>
            <a:spLocks noChangeArrowheads="1"/>
          </p:cNvSpPr>
          <p:nvPr/>
        </p:nvSpPr>
        <p:spPr bwMode="auto">
          <a:xfrm rot="7455067">
            <a:off x="1828800" y="5486400"/>
            <a:ext cx="609600" cy="304800"/>
          </a:xfrm>
          <a:prstGeom prst="leftArrow">
            <a:avLst>
              <a:gd name="adj1" fmla="val 50000"/>
              <a:gd name="adj2" fmla="val 50000"/>
            </a:avLst>
          </a:prstGeom>
          <a:solidFill>
            <a:srgbClr val="CC0F0F"/>
          </a:solidFill>
          <a:ln w="9525">
            <a:solidFill>
              <a:schemeClr val="tx1"/>
            </a:solidFill>
            <a:miter lim="800000"/>
            <a:headEnd/>
            <a:tailEnd/>
          </a:ln>
        </p:spPr>
        <p:txBody>
          <a:bodyPr wrap="none" anchor="ctr">
            <a:prstTxWarp prst="textNoShape">
              <a:avLst/>
            </a:prstTxWarp>
          </a:bodyPr>
          <a:lstStyle/>
          <a:p>
            <a:endParaRPr lang="en-US"/>
          </a:p>
        </p:txBody>
      </p:sp>
      <p:sp>
        <p:nvSpPr>
          <p:cNvPr id="65543" name="Text Box 7"/>
          <p:cNvSpPr txBox="1">
            <a:spLocks noChangeArrowheads="1"/>
          </p:cNvSpPr>
          <p:nvPr/>
        </p:nvSpPr>
        <p:spPr bwMode="auto">
          <a:xfrm>
            <a:off x="5257800" y="1422400"/>
            <a:ext cx="3783013" cy="3743325"/>
          </a:xfrm>
          <a:prstGeom prst="rect">
            <a:avLst/>
          </a:prstGeom>
          <a:noFill/>
          <a:ln w="9525">
            <a:noFill/>
            <a:miter lim="800000"/>
            <a:headEnd/>
            <a:tailEnd/>
          </a:ln>
        </p:spPr>
        <p:txBody>
          <a:bodyPr>
            <a:prstTxWarp prst="textNoShape">
              <a:avLst/>
            </a:prstTxWarp>
            <a:spAutoFit/>
          </a:bodyPr>
          <a:lstStyle/>
          <a:p>
            <a:r>
              <a:rPr lang="en-US" b="1"/>
              <a:t>1-L-DOPA</a:t>
            </a:r>
          </a:p>
          <a:p>
            <a:endParaRPr lang="en-US" b="1"/>
          </a:p>
          <a:p>
            <a:r>
              <a:rPr lang="en-US" b="1"/>
              <a:t>2-MAOB Inhibitors</a:t>
            </a:r>
          </a:p>
          <a:p>
            <a:endParaRPr lang="en-US" b="1"/>
          </a:p>
          <a:p>
            <a:r>
              <a:rPr lang="en-US" b="1"/>
              <a:t>3- Dopamine Receptor agonists</a:t>
            </a:r>
          </a:p>
          <a:p>
            <a:endParaRPr lang="en-US" b="1"/>
          </a:p>
          <a:p>
            <a:r>
              <a:rPr lang="en-US" b="1"/>
              <a:t>4- COMT Inhibitors</a:t>
            </a:r>
          </a:p>
          <a:p>
            <a:endParaRPr lang="en-US" b="1"/>
          </a:p>
          <a:p>
            <a:endParaRPr lang="en-US" b="1"/>
          </a:p>
        </p:txBody>
      </p:sp>
      <p:sp>
        <p:nvSpPr>
          <p:cNvPr id="65544" name="Text Box 8"/>
          <p:cNvSpPr txBox="1">
            <a:spLocks noChangeArrowheads="1"/>
          </p:cNvSpPr>
          <p:nvPr/>
        </p:nvSpPr>
        <p:spPr bwMode="auto">
          <a:xfrm>
            <a:off x="3641725" y="1219200"/>
            <a:ext cx="336550" cy="457200"/>
          </a:xfrm>
          <a:prstGeom prst="rect">
            <a:avLst/>
          </a:prstGeom>
          <a:noFill/>
          <a:ln w="9525">
            <a:noFill/>
            <a:miter lim="800000"/>
            <a:headEnd/>
            <a:tailEnd/>
          </a:ln>
        </p:spPr>
        <p:txBody>
          <a:bodyPr wrap="none">
            <a:prstTxWarp prst="textNoShape">
              <a:avLst/>
            </a:prstTxWarp>
            <a:spAutoFit/>
          </a:bodyPr>
          <a:lstStyle/>
          <a:p>
            <a:r>
              <a:rPr lang="en-US" b="1">
                <a:solidFill>
                  <a:srgbClr val="BD0208"/>
                </a:solidFill>
              </a:rPr>
              <a:t>1</a:t>
            </a:r>
          </a:p>
        </p:txBody>
      </p:sp>
      <p:sp>
        <p:nvSpPr>
          <p:cNvPr id="65545" name="Text Box 9"/>
          <p:cNvSpPr txBox="1">
            <a:spLocks noChangeArrowheads="1"/>
          </p:cNvSpPr>
          <p:nvPr/>
        </p:nvSpPr>
        <p:spPr bwMode="auto">
          <a:xfrm>
            <a:off x="4800600" y="2209800"/>
            <a:ext cx="336550" cy="457200"/>
          </a:xfrm>
          <a:prstGeom prst="rect">
            <a:avLst/>
          </a:prstGeom>
          <a:noFill/>
          <a:ln w="9525">
            <a:noFill/>
            <a:miter lim="800000"/>
            <a:headEnd/>
            <a:tailEnd/>
          </a:ln>
        </p:spPr>
        <p:txBody>
          <a:bodyPr wrap="none">
            <a:prstTxWarp prst="textNoShape">
              <a:avLst/>
            </a:prstTxWarp>
            <a:spAutoFit/>
          </a:bodyPr>
          <a:lstStyle/>
          <a:p>
            <a:r>
              <a:rPr lang="en-US" b="1">
                <a:solidFill>
                  <a:srgbClr val="BD0208"/>
                </a:solidFill>
              </a:rPr>
              <a:t>2</a:t>
            </a:r>
          </a:p>
        </p:txBody>
      </p:sp>
      <p:sp>
        <p:nvSpPr>
          <p:cNvPr id="65546" name="Text Box 10"/>
          <p:cNvSpPr txBox="1">
            <a:spLocks noChangeArrowheads="1"/>
          </p:cNvSpPr>
          <p:nvPr/>
        </p:nvSpPr>
        <p:spPr bwMode="auto">
          <a:xfrm>
            <a:off x="2209800" y="5638800"/>
            <a:ext cx="336550" cy="457200"/>
          </a:xfrm>
          <a:prstGeom prst="rect">
            <a:avLst/>
          </a:prstGeom>
          <a:noFill/>
          <a:ln w="9525">
            <a:noFill/>
            <a:miter lim="800000"/>
            <a:headEnd/>
            <a:tailEnd/>
          </a:ln>
        </p:spPr>
        <p:txBody>
          <a:bodyPr wrap="none">
            <a:prstTxWarp prst="textNoShape">
              <a:avLst/>
            </a:prstTxWarp>
            <a:spAutoFit/>
          </a:bodyPr>
          <a:lstStyle/>
          <a:p>
            <a:r>
              <a:rPr lang="en-US" b="1">
                <a:solidFill>
                  <a:srgbClr val="BD0208"/>
                </a:solidFill>
              </a:rPr>
              <a:t>3</a:t>
            </a:r>
          </a:p>
        </p:txBody>
      </p:sp>
      <p:sp>
        <p:nvSpPr>
          <p:cNvPr id="65547" name="AutoShape 11"/>
          <p:cNvSpPr>
            <a:spLocks noChangeArrowheads="1"/>
          </p:cNvSpPr>
          <p:nvPr/>
        </p:nvSpPr>
        <p:spPr bwMode="auto">
          <a:xfrm rot="8201081">
            <a:off x="1600200" y="1447800"/>
            <a:ext cx="609600" cy="304800"/>
          </a:xfrm>
          <a:prstGeom prst="leftArrow">
            <a:avLst>
              <a:gd name="adj1" fmla="val 50000"/>
              <a:gd name="adj2" fmla="val 50000"/>
            </a:avLst>
          </a:prstGeom>
          <a:solidFill>
            <a:srgbClr val="CC0F0F"/>
          </a:solidFill>
          <a:ln w="9525">
            <a:solidFill>
              <a:schemeClr val="tx1"/>
            </a:solidFill>
            <a:miter lim="800000"/>
            <a:headEnd/>
            <a:tailEnd/>
          </a:ln>
        </p:spPr>
        <p:txBody>
          <a:bodyPr wrap="none" anchor="ctr">
            <a:prstTxWarp prst="textNoShape">
              <a:avLst/>
            </a:prstTxWarp>
          </a:bodyPr>
          <a:lstStyle/>
          <a:p>
            <a:endParaRPr lang="en-US"/>
          </a:p>
        </p:txBody>
      </p:sp>
      <p:sp>
        <p:nvSpPr>
          <p:cNvPr id="65548" name="Text Box 12"/>
          <p:cNvSpPr txBox="1">
            <a:spLocks noChangeArrowheads="1"/>
          </p:cNvSpPr>
          <p:nvPr/>
        </p:nvSpPr>
        <p:spPr bwMode="auto">
          <a:xfrm>
            <a:off x="1219200" y="1676400"/>
            <a:ext cx="336550" cy="457200"/>
          </a:xfrm>
          <a:prstGeom prst="rect">
            <a:avLst/>
          </a:prstGeom>
          <a:noFill/>
          <a:ln w="9525">
            <a:noFill/>
            <a:miter lim="800000"/>
            <a:headEnd/>
            <a:tailEnd/>
          </a:ln>
        </p:spPr>
        <p:txBody>
          <a:bodyPr wrap="none">
            <a:prstTxWarp prst="textNoShape">
              <a:avLst/>
            </a:prstTxWarp>
            <a:spAutoFit/>
          </a:bodyPr>
          <a:lstStyle/>
          <a:p>
            <a:r>
              <a:rPr lang="en-US" b="1">
                <a:solidFill>
                  <a:srgbClr val="BD0208"/>
                </a:solidFill>
              </a:rPr>
              <a:t>4</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76200" y="457200"/>
            <a:ext cx="8931275" cy="6184900"/>
          </a:xfrm>
          <a:prstGeom prst="rect">
            <a:avLst/>
          </a:prstGeom>
          <a:noFill/>
          <a:ln w="9525">
            <a:noFill/>
            <a:miter lim="800000"/>
            <a:headEnd/>
            <a:tailEnd/>
          </a:ln>
        </p:spPr>
        <p:txBody>
          <a:bodyPr>
            <a:prstTxWarp prst="textNoShape">
              <a:avLst/>
            </a:prstTxWarp>
            <a:spAutoFit/>
          </a:bodyPr>
          <a:lstStyle/>
          <a:p>
            <a:r>
              <a:rPr lang="en-US" b="1"/>
              <a:t>L-DOPA:</a:t>
            </a:r>
            <a:r>
              <a:rPr lang="en-US"/>
              <a:t> </a:t>
            </a:r>
            <a:r>
              <a:rPr lang="en-US" sz="2000"/>
              <a:t>administered to favor the synthesis of dopamine, remains the most effective medication for PD, and the “gold standard” used to measure all treatments for PD, and to diagnose it (if the patient is responsive to L-DOPA, thus it is PD).</a:t>
            </a:r>
          </a:p>
          <a:p>
            <a:r>
              <a:rPr lang="en-US" sz="2000"/>
              <a:t>Administered together with Carbidopa, to reduce the amount of L-DOPA converted into dopamine in the blood. In this way, more L-DOPA is converted into dopamine in the brain, and smaller doses of L-DOPA lasts longer. After long time of treatment, L-DOPA will eventually stop working.</a:t>
            </a:r>
          </a:p>
          <a:p>
            <a:endParaRPr lang="en-US"/>
          </a:p>
          <a:p>
            <a:r>
              <a:rPr lang="en-US" b="1"/>
              <a:t>MAOB inhibitors:</a:t>
            </a:r>
            <a:r>
              <a:rPr lang="en-US"/>
              <a:t> </a:t>
            </a:r>
            <a:r>
              <a:rPr lang="en-US" sz="2000"/>
              <a:t>used to reduce the degradation of dopamine. </a:t>
            </a:r>
            <a:r>
              <a:rPr lang="en-US" sz="2000" b="1"/>
              <a:t>Selegiline.</a:t>
            </a:r>
            <a:r>
              <a:rPr lang="en-US" sz="2000"/>
              <a:t> Used both in the early and late stages of the disease, it improves the effects of L-DOPA.</a:t>
            </a:r>
          </a:p>
          <a:p>
            <a:endParaRPr lang="en-US" sz="2000"/>
          </a:p>
          <a:p>
            <a:r>
              <a:rPr lang="en-US" b="1"/>
              <a:t>Dopamine receptors’ agonists: </a:t>
            </a:r>
            <a:r>
              <a:rPr lang="en-US" sz="2000"/>
              <a:t>they stimulate dopamine receptors mimicking the structure of dopamine. In this way they promote signaling in dopaminergic neurons. </a:t>
            </a:r>
            <a:r>
              <a:rPr lang="en-US" sz="2000" b="1"/>
              <a:t>(Bromocriptine, Pergolide, apomorphine hydrochloride, Ropinirole).</a:t>
            </a:r>
            <a:endParaRPr lang="en-US" sz="2000"/>
          </a:p>
          <a:p>
            <a:endParaRPr lang="en-US" sz="2000"/>
          </a:p>
          <a:p>
            <a:r>
              <a:rPr lang="en-US" b="1"/>
              <a:t>COMT inhibitors:</a:t>
            </a:r>
            <a:r>
              <a:rPr lang="en-US" sz="2000"/>
              <a:t> Entacapone, Tolcapone. They inhibit the action of COMT, catechol O-methyltransferase, an enzyme that degrades L-DOPA by catalyzing the methylation of one of the hydroxyl groups in the cathecol nucleus.  Administered in the therapy with L-DOPA.</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947453" y="130795"/>
            <a:ext cx="5156580" cy="584776"/>
          </a:xfrm>
          <a:prstGeom prst="rect">
            <a:avLst/>
          </a:prstGeom>
          <a:noFill/>
          <a:ln w="9525">
            <a:noFill/>
            <a:miter lim="800000"/>
            <a:headEnd/>
            <a:tailEnd/>
          </a:ln>
        </p:spPr>
        <p:txBody>
          <a:bodyPr wrap="none">
            <a:prstTxWarp prst="textNoShape">
              <a:avLst/>
            </a:prstTxWarp>
            <a:spAutoFit/>
          </a:bodyPr>
          <a:lstStyle/>
          <a:p>
            <a:r>
              <a:rPr lang="en-US" sz="3200" b="1" dirty="0">
                <a:solidFill>
                  <a:srgbClr val="FF0000"/>
                </a:solidFill>
              </a:rPr>
              <a:t>Deep Brain Stimulation (DBS)</a:t>
            </a:r>
          </a:p>
        </p:txBody>
      </p:sp>
      <p:sp>
        <p:nvSpPr>
          <p:cNvPr id="67587" name="Rectangle 3"/>
          <p:cNvSpPr>
            <a:spLocks noChangeArrowheads="1"/>
          </p:cNvSpPr>
          <p:nvPr/>
        </p:nvSpPr>
        <p:spPr bwMode="auto">
          <a:xfrm>
            <a:off x="76200" y="762000"/>
            <a:ext cx="8686800" cy="5226050"/>
          </a:xfrm>
          <a:prstGeom prst="rect">
            <a:avLst/>
          </a:prstGeom>
          <a:noFill/>
          <a:ln w="9525">
            <a:noFill/>
            <a:miter lim="800000"/>
            <a:headEnd/>
            <a:tailEnd/>
          </a:ln>
        </p:spPr>
        <p:txBody>
          <a:bodyPr>
            <a:prstTxWarp prst="textNoShape">
              <a:avLst/>
            </a:prstTxWarp>
            <a:spAutoFit/>
          </a:bodyPr>
          <a:lstStyle/>
          <a:p>
            <a:r>
              <a:rPr lang="en-US" sz="1600">
                <a:solidFill>
                  <a:srgbClr val="000000"/>
                </a:solidFill>
              </a:rPr>
              <a:t>“Deep brain stimulation (DBS) is a surgical procedure used to treat a variety of disabling neurological symptoms—most commonly the debilitating symptoms of Parkinson’s disease (PD), such as tremor, rigidity, stiffness, slowed movement, and walking problems.  </a:t>
            </a:r>
          </a:p>
          <a:p>
            <a:endParaRPr lang="en-US" sz="1600">
              <a:solidFill>
                <a:srgbClr val="000000"/>
              </a:solidFill>
            </a:endParaRPr>
          </a:p>
          <a:p>
            <a:r>
              <a:rPr lang="en-US" sz="1600">
                <a:solidFill>
                  <a:srgbClr val="000000"/>
                </a:solidFill>
              </a:rPr>
              <a:t>DBS uses a surgically implanted, battery-operated medical device called a </a:t>
            </a:r>
            <a:r>
              <a:rPr lang="en-US" sz="1600" b="1">
                <a:solidFill>
                  <a:srgbClr val="000000"/>
                </a:solidFill>
              </a:rPr>
              <a:t>neurostimulator</a:t>
            </a:r>
            <a:r>
              <a:rPr lang="en-US" sz="1600">
                <a:solidFill>
                  <a:srgbClr val="000000"/>
                </a:solidFill>
              </a:rPr>
              <a:t>—similar to a heart pacemaker and approximately the size of a stopwatch—</a:t>
            </a:r>
            <a:r>
              <a:rPr lang="en-US" sz="1600" b="1">
                <a:solidFill>
                  <a:srgbClr val="000000"/>
                </a:solidFill>
              </a:rPr>
              <a:t>to deliver electrical stimulation to targeted areas in the brain that control movement, </a:t>
            </a:r>
            <a:r>
              <a:rPr lang="en-US" sz="1600" b="1" u="sng">
                <a:solidFill>
                  <a:srgbClr val="000000"/>
                </a:solidFill>
              </a:rPr>
              <a:t>blocking the abnormal nerve signals that cause tremor and PD symptoms. </a:t>
            </a:r>
          </a:p>
          <a:p>
            <a:endParaRPr lang="en-US" sz="1600">
              <a:solidFill>
                <a:srgbClr val="000000"/>
              </a:solidFill>
            </a:endParaRPr>
          </a:p>
          <a:p>
            <a:r>
              <a:rPr lang="en-US" sz="1600">
                <a:solidFill>
                  <a:srgbClr val="000000"/>
                </a:solidFill>
              </a:rPr>
              <a:t>The DBS system consists of three components:  the lead, the extension, and the neurostimulator.  The lead (also called an electrode)—a thin, insulated wire—is inserted through a small opening in the skull and implanted in the brain.  The tip of the electrode is positioned within the targeted brain area.</a:t>
            </a:r>
          </a:p>
          <a:p>
            <a:endParaRPr lang="en-US" sz="1600">
              <a:solidFill>
                <a:srgbClr val="000000"/>
              </a:solidFill>
            </a:endParaRPr>
          </a:p>
          <a:p>
            <a:r>
              <a:rPr lang="en-US" sz="1600">
                <a:solidFill>
                  <a:srgbClr val="000000"/>
                </a:solidFill>
              </a:rPr>
              <a:t>The extension is an insulated wire that is passed under the skin of the head, neck, and shoulder, connectng the lead to the neurostimulator.  The neurostimulator (the "battery pack") is the third component and is usually implanted under the skin near the collarbone.  In some cases it may be implanted lower in the chest or under the skin over the abdomen.</a:t>
            </a:r>
          </a:p>
          <a:p>
            <a:endParaRPr lang="en-US" sz="1600">
              <a:solidFill>
                <a:srgbClr val="000000"/>
              </a:solidFill>
            </a:endParaRPr>
          </a:p>
          <a:p>
            <a:r>
              <a:rPr lang="en-US" sz="1600">
                <a:solidFill>
                  <a:srgbClr val="000000"/>
                </a:solidFill>
              </a:rPr>
              <a:t>Once the system is in place, electrical impulses are sent from the neurostimulator up along the extension wire and the lead and into the brain.  </a:t>
            </a:r>
            <a:r>
              <a:rPr lang="en-US" sz="1600" b="1">
                <a:solidFill>
                  <a:srgbClr val="000000"/>
                </a:solidFill>
              </a:rPr>
              <a:t>These impulses interfere with and block the electrical signals that cause PD symptoms”. </a:t>
            </a:r>
          </a:p>
        </p:txBody>
      </p:sp>
      <p:sp>
        <p:nvSpPr>
          <p:cNvPr id="67588" name="Text Box 4"/>
          <p:cNvSpPr txBox="1">
            <a:spLocks noChangeArrowheads="1"/>
          </p:cNvSpPr>
          <p:nvPr/>
        </p:nvSpPr>
        <p:spPr bwMode="auto">
          <a:xfrm>
            <a:off x="5257800" y="6140450"/>
            <a:ext cx="3744913" cy="641350"/>
          </a:xfrm>
          <a:prstGeom prst="rect">
            <a:avLst/>
          </a:prstGeom>
          <a:noFill/>
          <a:ln w="9525">
            <a:noFill/>
            <a:miter lim="800000"/>
            <a:headEnd/>
            <a:tailEnd/>
          </a:ln>
        </p:spPr>
        <p:txBody>
          <a:bodyPr>
            <a:prstTxWarp prst="textNoShape">
              <a:avLst/>
            </a:prstTxWarp>
            <a:spAutoFit/>
          </a:bodyPr>
          <a:lstStyle/>
          <a:p>
            <a:r>
              <a:rPr lang="en-US" sz="1800" b="1"/>
              <a:t>From NINDS (National Institue of Neurological Disorders and Stroke)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5403850" y="2611438"/>
            <a:ext cx="1911350" cy="2417762"/>
          </a:xfrm>
          <a:prstGeom prst="rect">
            <a:avLst/>
          </a:prstGeom>
          <a:noFill/>
          <a:ln w="9525">
            <a:noFill/>
            <a:miter lim="800000"/>
            <a:headEnd/>
            <a:tailEnd/>
          </a:ln>
        </p:spPr>
      </p:pic>
      <p:pic>
        <p:nvPicPr>
          <p:cNvPr id="68611" name="Picture 3"/>
          <p:cNvPicPr>
            <a:picLocks noChangeAspect="1" noChangeArrowheads="1"/>
          </p:cNvPicPr>
          <p:nvPr/>
        </p:nvPicPr>
        <p:blipFill>
          <a:blip r:embed="rId3"/>
          <a:srcRect/>
          <a:stretch>
            <a:fillRect/>
          </a:stretch>
        </p:blipFill>
        <p:spPr bwMode="auto">
          <a:xfrm>
            <a:off x="914400" y="1524000"/>
            <a:ext cx="3556000"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1676400" y="1447800"/>
            <a:ext cx="5715000" cy="3971925"/>
          </a:xfrm>
          <a:prstGeom prst="rect">
            <a:avLst/>
          </a:prstGeom>
          <a:noFill/>
          <a:ln w="9525">
            <a:noFill/>
            <a:miter lim="800000"/>
            <a:headEnd/>
            <a:tailEnd/>
          </a:ln>
        </p:spPr>
      </p:pic>
      <p:sp>
        <p:nvSpPr>
          <p:cNvPr id="69635" name="Text Box 3"/>
          <p:cNvSpPr txBox="1">
            <a:spLocks noChangeArrowheads="1"/>
          </p:cNvSpPr>
          <p:nvPr/>
        </p:nvSpPr>
        <p:spPr bwMode="auto">
          <a:xfrm>
            <a:off x="410106" y="304800"/>
            <a:ext cx="8400745"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Sites for surgical intervention in Parkinson’s disease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0658" name="Picture 4"/>
          <p:cNvPicPr>
            <a:picLocks noChangeAspect="1"/>
          </p:cNvPicPr>
          <p:nvPr/>
        </p:nvPicPr>
        <p:blipFill>
          <a:blip r:embed="rId2"/>
          <a:srcRect/>
          <a:stretch>
            <a:fillRect/>
          </a:stretch>
        </p:blipFill>
        <p:spPr bwMode="auto">
          <a:xfrm>
            <a:off x="4876800" y="1905000"/>
            <a:ext cx="4000500" cy="2667000"/>
          </a:xfrm>
          <a:prstGeom prst="rect">
            <a:avLst/>
          </a:prstGeom>
          <a:noFill/>
          <a:ln w="9525">
            <a:noFill/>
            <a:miter lim="800000"/>
            <a:headEnd/>
            <a:tailEnd/>
          </a:ln>
        </p:spPr>
      </p:pic>
      <p:pic>
        <p:nvPicPr>
          <p:cNvPr id="70659" name="Picture 5"/>
          <p:cNvPicPr>
            <a:picLocks noChangeAspect="1"/>
          </p:cNvPicPr>
          <p:nvPr/>
        </p:nvPicPr>
        <p:blipFill>
          <a:blip r:embed="rId3"/>
          <a:srcRect/>
          <a:stretch>
            <a:fillRect/>
          </a:stretch>
        </p:blipFill>
        <p:spPr bwMode="auto">
          <a:xfrm>
            <a:off x="5334000" y="4724400"/>
            <a:ext cx="3278188" cy="850900"/>
          </a:xfrm>
          <a:prstGeom prst="rect">
            <a:avLst/>
          </a:prstGeom>
          <a:noFill/>
          <a:ln w="9525">
            <a:noFill/>
            <a:miter lim="800000"/>
            <a:headEnd/>
            <a:tailEnd/>
          </a:ln>
        </p:spPr>
      </p:pic>
      <p:pic>
        <p:nvPicPr>
          <p:cNvPr id="70660" name="Picture 6"/>
          <p:cNvPicPr>
            <a:picLocks noChangeAspect="1"/>
          </p:cNvPicPr>
          <p:nvPr/>
        </p:nvPicPr>
        <p:blipFill>
          <a:blip r:embed="rId4"/>
          <a:srcRect/>
          <a:stretch>
            <a:fillRect/>
          </a:stretch>
        </p:blipFill>
        <p:spPr bwMode="auto">
          <a:xfrm>
            <a:off x="6784975" y="6367463"/>
            <a:ext cx="2051050" cy="407987"/>
          </a:xfrm>
          <a:prstGeom prst="rect">
            <a:avLst/>
          </a:prstGeom>
          <a:noFill/>
          <a:ln w="9525">
            <a:noFill/>
            <a:miter lim="800000"/>
            <a:headEnd/>
            <a:tailEnd/>
          </a:ln>
        </p:spPr>
      </p:pic>
      <p:sp>
        <p:nvSpPr>
          <p:cNvPr id="70661" name="TextBox 7"/>
          <p:cNvSpPr txBox="1">
            <a:spLocks noChangeArrowheads="1"/>
          </p:cNvSpPr>
          <p:nvPr/>
        </p:nvSpPr>
        <p:spPr bwMode="auto">
          <a:xfrm>
            <a:off x="5715000" y="1219200"/>
            <a:ext cx="2484438" cy="461963"/>
          </a:xfrm>
          <a:prstGeom prst="rect">
            <a:avLst/>
          </a:prstGeom>
          <a:noFill/>
          <a:ln w="9525">
            <a:noFill/>
            <a:miter lim="800000"/>
            <a:headEnd/>
            <a:tailEnd/>
          </a:ln>
        </p:spPr>
        <p:txBody>
          <a:bodyPr wrap="none">
            <a:prstTxWarp prst="textNoShape">
              <a:avLst/>
            </a:prstTxWarp>
            <a:spAutoFit/>
          </a:bodyPr>
          <a:lstStyle/>
          <a:p>
            <a:r>
              <a:rPr lang="en-US" b="1"/>
              <a:t>MPTP Treatment</a:t>
            </a:r>
          </a:p>
        </p:txBody>
      </p:sp>
      <p:pic>
        <p:nvPicPr>
          <p:cNvPr id="70662" name="Picture 8"/>
          <p:cNvPicPr>
            <a:picLocks noChangeAspect="1"/>
          </p:cNvPicPr>
          <p:nvPr/>
        </p:nvPicPr>
        <p:blipFill>
          <a:blip r:embed="rId5"/>
          <a:srcRect/>
          <a:stretch>
            <a:fillRect/>
          </a:stretch>
        </p:blipFill>
        <p:spPr bwMode="auto">
          <a:xfrm>
            <a:off x="873125" y="1905000"/>
            <a:ext cx="3563938" cy="2703513"/>
          </a:xfrm>
          <a:prstGeom prst="rect">
            <a:avLst/>
          </a:prstGeom>
          <a:noFill/>
          <a:ln w="9525">
            <a:noFill/>
            <a:miter lim="800000"/>
            <a:headEnd/>
            <a:tailEnd/>
          </a:ln>
        </p:spPr>
      </p:pic>
      <p:pic>
        <p:nvPicPr>
          <p:cNvPr id="70663" name="Picture 9"/>
          <p:cNvPicPr>
            <a:picLocks noChangeAspect="1"/>
          </p:cNvPicPr>
          <p:nvPr/>
        </p:nvPicPr>
        <p:blipFill>
          <a:blip r:embed="rId6"/>
          <a:srcRect/>
          <a:stretch>
            <a:fillRect/>
          </a:stretch>
        </p:blipFill>
        <p:spPr bwMode="auto">
          <a:xfrm>
            <a:off x="533400" y="4724400"/>
            <a:ext cx="3886200" cy="820738"/>
          </a:xfrm>
          <a:prstGeom prst="rect">
            <a:avLst/>
          </a:prstGeom>
          <a:noFill/>
          <a:ln w="9525">
            <a:noFill/>
            <a:miter lim="800000"/>
            <a:headEnd/>
            <a:tailEnd/>
          </a:ln>
        </p:spPr>
      </p:pic>
      <p:sp>
        <p:nvSpPr>
          <p:cNvPr id="70664" name="TextBox 10"/>
          <p:cNvSpPr txBox="1">
            <a:spLocks noChangeArrowheads="1"/>
          </p:cNvSpPr>
          <p:nvPr/>
        </p:nvSpPr>
        <p:spPr bwMode="auto">
          <a:xfrm>
            <a:off x="1295400" y="1219200"/>
            <a:ext cx="2792413" cy="461963"/>
          </a:xfrm>
          <a:prstGeom prst="rect">
            <a:avLst/>
          </a:prstGeom>
          <a:noFill/>
          <a:ln w="9525">
            <a:noFill/>
            <a:miter lim="800000"/>
            <a:headEnd/>
            <a:tailEnd/>
          </a:ln>
        </p:spPr>
        <p:txBody>
          <a:bodyPr wrap="none">
            <a:prstTxWarp prst="textNoShape">
              <a:avLst/>
            </a:prstTxWarp>
            <a:spAutoFit/>
          </a:bodyPr>
          <a:lstStyle/>
          <a:p>
            <a:r>
              <a:rPr lang="en-US" b="1"/>
              <a:t>6-OHDA Treatment</a:t>
            </a:r>
          </a:p>
        </p:txBody>
      </p:sp>
      <p:sp>
        <p:nvSpPr>
          <p:cNvPr id="70665" name="TextBox 11"/>
          <p:cNvSpPr txBox="1">
            <a:spLocks noChangeArrowheads="1"/>
          </p:cNvSpPr>
          <p:nvPr/>
        </p:nvSpPr>
        <p:spPr bwMode="auto">
          <a:xfrm>
            <a:off x="3505200" y="381000"/>
            <a:ext cx="2456547"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Models for PD</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1682" name="Picture 1"/>
          <p:cNvPicPr>
            <a:picLocks noChangeAspect="1"/>
          </p:cNvPicPr>
          <p:nvPr/>
        </p:nvPicPr>
        <p:blipFill>
          <a:blip r:embed="rId2"/>
          <a:srcRect/>
          <a:stretch>
            <a:fillRect/>
          </a:stretch>
        </p:blipFill>
        <p:spPr bwMode="auto">
          <a:xfrm>
            <a:off x="1195388" y="647700"/>
            <a:ext cx="6800850" cy="5829300"/>
          </a:xfrm>
          <a:prstGeom prst="rect">
            <a:avLst/>
          </a:prstGeom>
          <a:noFill/>
          <a:ln w="9525">
            <a:noFill/>
            <a:miter lim="800000"/>
            <a:headEnd/>
            <a:tailEnd/>
          </a:ln>
        </p:spPr>
      </p:pic>
      <p:pic>
        <p:nvPicPr>
          <p:cNvPr id="71683" name="Picture 2"/>
          <p:cNvPicPr>
            <a:picLocks noChangeAspect="1"/>
          </p:cNvPicPr>
          <p:nvPr/>
        </p:nvPicPr>
        <p:blipFill>
          <a:blip r:embed="rId3"/>
          <a:srcRect/>
          <a:stretch>
            <a:fillRect/>
          </a:stretch>
        </p:blipFill>
        <p:spPr bwMode="auto">
          <a:xfrm>
            <a:off x="6784975" y="6367463"/>
            <a:ext cx="2051050" cy="407987"/>
          </a:xfrm>
          <a:prstGeom prst="rect">
            <a:avLst/>
          </a:prstGeom>
          <a:noFill/>
          <a:ln w="9525">
            <a:noFill/>
            <a:miter lim="800000"/>
            <a:headEnd/>
            <a:tailEnd/>
          </a:ln>
        </p:spPr>
      </p:pic>
      <p:sp>
        <p:nvSpPr>
          <p:cNvPr id="71684" name="TextBox 3"/>
          <p:cNvSpPr txBox="1">
            <a:spLocks noChangeArrowheads="1"/>
          </p:cNvSpPr>
          <p:nvPr/>
        </p:nvSpPr>
        <p:spPr bwMode="auto">
          <a:xfrm>
            <a:off x="935210" y="76200"/>
            <a:ext cx="7260860"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Animal models for PD: is there an ideal one?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838200" y="266700"/>
            <a:ext cx="8001000" cy="6124575"/>
          </a:xfrm>
          <a:prstGeom prst="rect">
            <a:avLst/>
          </a:prstGeom>
          <a:noFill/>
          <a:ln w="9525">
            <a:noFill/>
            <a:miter lim="800000"/>
            <a:headEnd/>
            <a:tailEnd/>
          </a:ln>
        </p:spPr>
        <p:txBody>
          <a:bodyPr>
            <a:prstTxWarp prst="textNoShape">
              <a:avLst/>
            </a:prstTxWarp>
            <a:spAutoFit/>
          </a:bodyPr>
          <a:lstStyle/>
          <a:p>
            <a:r>
              <a:rPr lang="en-US" sz="3200" b="1">
                <a:solidFill>
                  <a:srgbClr val="800000"/>
                </a:solidFill>
                <a:latin typeface="Arial" pitchFamily="-102" charset="0"/>
                <a:ea typeface="Arial" pitchFamily="-102" charset="0"/>
                <a:cs typeface="Arial" pitchFamily="-102" charset="0"/>
              </a:rPr>
              <a:t>Lewy Bodies</a:t>
            </a:r>
            <a:endParaRPr lang="en-US" sz="3200">
              <a:solidFill>
                <a:srgbClr val="800000"/>
              </a:solidFill>
              <a:latin typeface="Arial" pitchFamily="-102" charset="0"/>
              <a:ea typeface="Arial" pitchFamily="-102" charset="0"/>
              <a:cs typeface="Arial" pitchFamily="-102" charset="0"/>
            </a:endParaRPr>
          </a:p>
          <a:p>
            <a:endParaRPr lang="en-US">
              <a:latin typeface="Arial" pitchFamily="-102" charset="0"/>
              <a:ea typeface="Arial" pitchFamily="-102" charset="0"/>
              <a:cs typeface="Arial" pitchFamily="-102" charset="0"/>
            </a:endParaRPr>
          </a:p>
          <a:p>
            <a:r>
              <a:rPr lang="en-US">
                <a:latin typeface="Arial" pitchFamily="-102" charset="0"/>
                <a:ea typeface="Arial" pitchFamily="-102" charset="0"/>
                <a:cs typeface="Arial" pitchFamily="-102" charset="0"/>
              </a:rPr>
              <a:t>1-Intracellular lesions not specific of PD, but present also in certain cases of Dementia (Lewy Bodies Dementia).</a:t>
            </a:r>
          </a:p>
          <a:p>
            <a:endParaRPr lang="en-US">
              <a:latin typeface="Arial" pitchFamily="-102" charset="0"/>
              <a:ea typeface="Arial" pitchFamily="-102" charset="0"/>
              <a:cs typeface="Arial" pitchFamily="-102" charset="0"/>
            </a:endParaRPr>
          </a:p>
          <a:p>
            <a:r>
              <a:rPr lang="en-US">
                <a:latin typeface="Arial" pitchFamily="-102" charset="0"/>
                <a:ea typeface="Arial" pitchFamily="-102" charset="0"/>
                <a:cs typeface="Arial" pitchFamily="-102" charset="0"/>
              </a:rPr>
              <a:t>2-Spherical eosinophilic cytoplasmic protein aggregates, measuring more than 15</a:t>
            </a:r>
            <a:r>
              <a:rPr lang="en-US">
                <a:latin typeface="Symbol" pitchFamily="-102" charset="2"/>
                <a:ea typeface="Symbol" pitchFamily="-102" charset="2"/>
                <a:cs typeface="Symbol" pitchFamily="-102" charset="2"/>
              </a:rPr>
              <a:t>m</a:t>
            </a:r>
            <a:r>
              <a:rPr lang="en-US">
                <a:latin typeface="Arial" pitchFamily="-102" charset="0"/>
                <a:ea typeface="Arial" pitchFamily="-102" charset="0"/>
                <a:cs typeface="Arial" pitchFamily="-102" charset="0"/>
              </a:rPr>
              <a:t>M in diameter composed of :</a:t>
            </a:r>
          </a:p>
          <a:p>
            <a:r>
              <a:rPr lang="en-US">
                <a:latin typeface="Symbol" pitchFamily="-102" charset="2"/>
                <a:ea typeface="Arial" pitchFamily="-102" charset="0"/>
                <a:cs typeface="Arial" pitchFamily="-102" charset="0"/>
              </a:rPr>
              <a:t>a</a:t>
            </a:r>
            <a:r>
              <a:rPr lang="en-US">
                <a:latin typeface="Arial" pitchFamily="-102" charset="0"/>
                <a:ea typeface="Arial" pitchFamily="-102" charset="0"/>
                <a:cs typeface="Arial" pitchFamily="-102" charset="0"/>
              </a:rPr>
              <a:t>-synuclein, parkin, ubiquitin and neurofilaments.</a:t>
            </a:r>
          </a:p>
          <a:p>
            <a:endParaRPr lang="en-US">
              <a:latin typeface="Arial" pitchFamily="-102" charset="0"/>
              <a:ea typeface="Arial" pitchFamily="-102" charset="0"/>
              <a:cs typeface="Arial" pitchFamily="-102" charset="0"/>
            </a:endParaRPr>
          </a:p>
          <a:p>
            <a:r>
              <a:rPr lang="en-US">
                <a:latin typeface="Arial" pitchFamily="-102" charset="0"/>
                <a:ea typeface="Arial" pitchFamily="-102" charset="0"/>
                <a:cs typeface="Arial" pitchFamily="-102" charset="0"/>
              </a:rPr>
              <a:t>3-</a:t>
            </a:r>
            <a:r>
              <a:rPr lang="en-US" i="1" u="sng">
                <a:latin typeface="Arial" pitchFamily="-102" charset="0"/>
                <a:ea typeface="Arial" pitchFamily="-102" charset="0"/>
                <a:cs typeface="Arial" pitchFamily="-102" charset="0"/>
              </a:rPr>
              <a:t>Mechanism of toxicity not known:</a:t>
            </a:r>
            <a:r>
              <a:rPr lang="en-US">
                <a:latin typeface="Arial" pitchFamily="-102" charset="0"/>
                <a:ea typeface="Arial" pitchFamily="-102" charset="0"/>
                <a:cs typeface="Arial" pitchFamily="-102" charset="0"/>
              </a:rPr>
              <a:t> these aggregates could directly damage the cell by disrupting the intraneuronal protein trafficking, or by sequestering soluble proteins crucial for the life of the cell.</a:t>
            </a:r>
          </a:p>
          <a:p>
            <a:endParaRPr lang="en-US">
              <a:latin typeface="Arial" pitchFamily="-102" charset="0"/>
              <a:ea typeface="Arial" pitchFamily="-102" charset="0"/>
              <a:cs typeface="Arial" pitchFamily="-102" charset="0"/>
            </a:endParaRPr>
          </a:p>
          <a:p>
            <a:r>
              <a:rPr lang="en-US">
                <a:latin typeface="Arial" pitchFamily="-102" charset="0"/>
                <a:ea typeface="Arial" pitchFamily="-102" charset="0"/>
                <a:cs typeface="Arial" pitchFamily="-102" charset="0"/>
              </a:rPr>
              <a:t>4-These inclusions may result from a process aimed at sequestering soluble misfolded proteins in the cytosol.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3352800" y="182563"/>
            <a:ext cx="2239963" cy="523875"/>
          </a:xfrm>
          <a:prstGeom prst="rect">
            <a:avLst/>
          </a:prstGeom>
          <a:noFill/>
          <a:ln w="9525">
            <a:noFill/>
            <a:miter lim="800000"/>
            <a:headEnd/>
            <a:tailEnd/>
          </a:ln>
        </p:spPr>
        <p:txBody>
          <a:bodyPr wrap="none">
            <a:prstTxWarp prst="textNoShape">
              <a:avLst/>
            </a:prstTxWarp>
            <a:spAutoFit/>
          </a:bodyPr>
          <a:lstStyle/>
          <a:p>
            <a:r>
              <a:rPr lang="en-US" sz="2800" b="1">
                <a:solidFill>
                  <a:srgbClr val="800000"/>
                </a:solidFill>
                <a:latin typeface="Arial" pitchFamily="-102" charset="0"/>
                <a:ea typeface="Arial" pitchFamily="-102" charset="0"/>
                <a:cs typeface="Arial" pitchFamily="-102" charset="0"/>
              </a:rPr>
              <a:t>Risk factors</a:t>
            </a:r>
          </a:p>
        </p:txBody>
      </p:sp>
      <p:sp>
        <p:nvSpPr>
          <p:cNvPr id="28675" name="Text Box 3"/>
          <p:cNvSpPr txBox="1">
            <a:spLocks noChangeArrowheads="1"/>
          </p:cNvSpPr>
          <p:nvPr/>
        </p:nvSpPr>
        <p:spPr bwMode="auto">
          <a:xfrm>
            <a:off x="228600" y="1295400"/>
            <a:ext cx="8702675" cy="4462463"/>
          </a:xfrm>
          <a:prstGeom prst="rect">
            <a:avLst/>
          </a:prstGeom>
          <a:noFill/>
          <a:ln w="9525">
            <a:noFill/>
            <a:miter lim="800000"/>
            <a:headEnd/>
            <a:tailEnd/>
          </a:ln>
        </p:spPr>
        <p:txBody>
          <a:bodyPr>
            <a:prstTxWarp prst="textNoShape">
              <a:avLst/>
            </a:prstTxWarp>
            <a:spAutoFit/>
          </a:bodyPr>
          <a:lstStyle/>
          <a:p>
            <a:r>
              <a:rPr lang="en-US" sz="2000" b="1">
                <a:latin typeface="Arial" pitchFamily="-102" charset="0"/>
                <a:ea typeface="Arial" pitchFamily="-102" charset="0"/>
                <a:cs typeface="Arial" pitchFamily="-102" charset="0"/>
              </a:rPr>
              <a:t>ENVIRONMENTAL/OCCUPATIONAL: direct correlation between these factors and PD</a:t>
            </a:r>
          </a:p>
          <a:p>
            <a:endParaRPr lang="en-US" sz="2000">
              <a:latin typeface="Arial" pitchFamily="-102" charset="0"/>
              <a:ea typeface="Arial" pitchFamily="-102" charset="0"/>
              <a:cs typeface="Arial" pitchFamily="-102" charset="0"/>
            </a:endParaRPr>
          </a:p>
          <a:p>
            <a:r>
              <a:rPr lang="en-US" sz="2000">
                <a:latin typeface="Arial" pitchFamily="-102" charset="0"/>
                <a:ea typeface="Arial" pitchFamily="-102" charset="0"/>
                <a:cs typeface="Arial" pitchFamily="-102" charset="0"/>
              </a:rPr>
              <a:t>1-Exposure to toxins and pesticides (MPTP, rotenone, paraquat): from eating fruit and vegetables, to drinking well water. Significantly increased risk of developing PD among men who worked more than 10 years on a plantation. </a:t>
            </a:r>
            <a:r>
              <a:rPr lang="en-US" sz="2000" b="1">
                <a:latin typeface="Arial" pitchFamily="-102" charset="0"/>
                <a:ea typeface="Arial" pitchFamily="-102" charset="0"/>
                <a:cs typeface="Arial" pitchFamily="-102" charset="0"/>
              </a:rPr>
              <a:t>These substances inhibit the mitochondrial complex I, thus cause mitochondrial dysfunction.</a:t>
            </a:r>
          </a:p>
          <a:p>
            <a:endParaRPr lang="en-US" sz="2000">
              <a:latin typeface="Arial" pitchFamily="-102" charset="0"/>
              <a:ea typeface="Arial" pitchFamily="-102" charset="0"/>
              <a:cs typeface="Arial" pitchFamily="-102" charset="0"/>
            </a:endParaRPr>
          </a:p>
          <a:p>
            <a:r>
              <a:rPr lang="en-US" sz="2000">
                <a:latin typeface="Arial" pitchFamily="-102" charset="0"/>
                <a:ea typeface="Arial" pitchFamily="-102" charset="0"/>
                <a:cs typeface="Arial" pitchFamily="-102" charset="0"/>
              </a:rPr>
              <a:t>2-Welding and exposure to heavy metals (such as zinc, amalgam, copper, lead, iron, manganese): </a:t>
            </a:r>
            <a:r>
              <a:rPr lang="en-US" sz="2000" b="1">
                <a:latin typeface="Arial" pitchFamily="-102" charset="0"/>
                <a:ea typeface="Arial" pitchFamily="-102" charset="0"/>
                <a:cs typeface="Arial" pitchFamily="-102" charset="0"/>
              </a:rPr>
              <a:t>they cause oxidative stress and production of ROS species.</a:t>
            </a:r>
          </a:p>
          <a:p>
            <a:endParaRPr lang="en-US" sz="2000">
              <a:latin typeface="Arial" pitchFamily="-102" charset="0"/>
              <a:ea typeface="Arial" pitchFamily="-102" charset="0"/>
              <a:cs typeface="Arial" pitchFamily="-102" charset="0"/>
            </a:endParaRPr>
          </a:p>
          <a:p>
            <a:endParaRPr lang="en-US">
              <a:latin typeface="Arial" pitchFamily="-102" charset="0"/>
              <a:ea typeface="Arial" pitchFamily="-102" charset="0"/>
              <a:cs typeface="Arial" pitchFamily="-10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895600" y="138113"/>
            <a:ext cx="2989263" cy="584200"/>
          </a:xfrm>
          <a:prstGeom prst="rect">
            <a:avLst/>
          </a:prstGeom>
          <a:noFill/>
          <a:ln w="9525">
            <a:noFill/>
            <a:miter lim="800000"/>
            <a:headEnd/>
            <a:tailEnd/>
          </a:ln>
        </p:spPr>
        <p:txBody>
          <a:bodyPr wrap="none">
            <a:prstTxWarp prst="textNoShape">
              <a:avLst/>
            </a:prstTxWarp>
            <a:spAutoFit/>
          </a:bodyPr>
          <a:lstStyle/>
          <a:p>
            <a:r>
              <a:rPr lang="en-US" sz="3200" b="1">
                <a:solidFill>
                  <a:srgbClr val="800000"/>
                </a:solidFill>
                <a:latin typeface="Arial" pitchFamily="-102" charset="0"/>
                <a:ea typeface="Arial" pitchFamily="-102" charset="0"/>
                <a:cs typeface="Arial" pitchFamily="-102" charset="0"/>
              </a:rPr>
              <a:t>Etiology of PD</a:t>
            </a:r>
          </a:p>
        </p:txBody>
      </p:sp>
      <p:sp>
        <p:nvSpPr>
          <p:cNvPr id="29699" name="Text Box 3"/>
          <p:cNvSpPr txBox="1">
            <a:spLocks noChangeArrowheads="1"/>
          </p:cNvSpPr>
          <p:nvPr/>
        </p:nvSpPr>
        <p:spPr bwMode="auto">
          <a:xfrm>
            <a:off x="4800600" y="1447800"/>
            <a:ext cx="1809750" cy="461963"/>
          </a:xfrm>
          <a:prstGeom prst="rect">
            <a:avLst/>
          </a:prstGeom>
          <a:noFill/>
          <a:ln w="9525">
            <a:noFill/>
            <a:miter lim="800000"/>
            <a:headEnd/>
            <a:tailEnd/>
          </a:ln>
        </p:spPr>
        <p:txBody>
          <a:bodyPr wrap="none">
            <a:prstTxWarp prst="textNoShape">
              <a:avLst/>
            </a:prstTxWarp>
            <a:spAutoFit/>
          </a:bodyPr>
          <a:lstStyle/>
          <a:p>
            <a:r>
              <a:rPr lang="en-US" b="1">
                <a:latin typeface="Arial" pitchFamily="-102" charset="0"/>
                <a:ea typeface="Arial" pitchFamily="-102" charset="0"/>
                <a:cs typeface="Arial" pitchFamily="-102" charset="0"/>
              </a:rPr>
              <a:t>SPORADIC</a:t>
            </a:r>
          </a:p>
        </p:txBody>
      </p:sp>
      <p:sp>
        <p:nvSpPr>
          <p:cNvPr id="29700" name="Text Box 4"/>
          <p:cNvSpPr txBox="1">
            <a:spLocks noChangeArrowheads="1"/>
          </p:cNvSpPr>
          <p:nvPr/>
        </p:nvSpPr>
        <p:spPr bwMode="auto">
          <a:xfrm>
            <a:off x="914400" y="1447800"/>
            <a:ext cx="1590675" cy="457200"/>
          </a:xfrm>
          <a:prstGeom prst="rect">
            <a:avLst/>
          </a:prstGeom>
          <a:noFill/>
          <a:ln w="9525">
            <a:noFill/>
            <a:miter lim="800000"/>
            <a:headEnd/>
            <a:tailEnd/>
          </a:ln>
        </p:spPr>
        <p:txBody>
          <a:bodyPr wrap="none">
            <a:prstTxWarp prst="textNoShape">
              <a:avLst/>
            </a:prstTxWarp>
            <a:spAutoFit/>
          </a:bodyPr>
          <a:lstStyle/>
          <a:p>
            <a:r>
              <a:rPr lang="en-US" b="1">
                <a:latin typeface="Arial" pitchFamily="-102" charset="0"/>
                <a:ea typeface="Arial" pitchFamily="-102" charset="0"/>
                <a:cs typeface="Arial" pitchFamily="-102" charset="0"/>
              </a:rPr>
              <a:t>GENETIC</a:t>
            </a:r>
          </a:p>
        </p:txBody>
      </p:sp>
      <p:sp>
        <p:nvSpPr>
          <p:cNvPr id="29701" name="Text Box 5"/>
          <p:cNvSpPr txBox="1">
            <a:spLocks noChangeArrowheads="1"/>
          </p:cNvSpPr>
          <p:nvPr/>
        </p:nvSpPr>
        <p:spPr bwMode="auto">
          <a:xfrm>
            <a:off x="4267200" y="2057400"/>
            <a:ext cx="4665663" cy="3046413"/>
          </a:xfrm>
          <a:prstGeom prst="rect">
            <a:avLst/>
          </a:prstGeom>
          <a:noFill/>
          <a:ln w="9525">
            <a:noFill/>
            <a:miter lim="800000"/>
            <a:headEnd/>
            <a:tailEnd/>
          </a:ln>
        </p:spPr>
        <p:txBody>
          <a:bodyPr wrap="none">
            <a:prstTxWarp prst="textNoShape">
              <a:avLst/>
            </a:prstTxWarp>
            <a:spAutoFit/>
          </a:bodyPr>
          <a:lstStyle/>
          <a:p>
            <a:r>
              <a:rPr lang="en-US">
                <a:latin typeface="Arial" pitchFamily="-102" charset="0"/>
                <a:ea typeface="Arial" pitchFamily="-102" charset="0"/>
                <a:cs typeface="Arial" pitchFamily="-102" charset="0"/>
              </a:rPr>
              <a:t>Environmental toxins:</a:t>
            </a:r>
          </a:p>
          <a:p>
            <a:r>
              <a:rPr lang="en-US">
                <a:latin typeface="Arial" pitchFamily="-102" charset="0"/>
                <a:ea typeface="Arial" pitchFamily="-102" charset="0"/>
                <a:cs typeface="Arial" pitchFamily="-102" charset="0"/>
              </a:rPr>
              <a:t>MPTP</a:t>
            </a:r>
          </a:p>
          <a:p>
            <a:r>
              <a:rPr lang="en-US">
                <a:latin typeface="Arial" pitchFamily="-102" charset="0"/>
                <a:ea typeface="Arial" pitchFamily="-102" charset="0"/>
                <a:cs typeface="Arial" pitchFamily="-102" charset="0"/>
              </a:rPr>
              <a:t>Paraquat</a:t>
            </a:r>
          </a:p>
          <a:p>
            <a:r>
              <a:rPr lang="en-US">
                <a:latin typeface="Arial" pitchFamily="-102" charset="0"/>
                <a:ea typeface="Arial" pitchFamily="-102" charset="0"/>
                <a:cs typeface="Arial" pitchFamily="-102" charset="0"/>
              </a:rPr>
              <a:t>Rotenone</a:t>
            </a:r>
          </a:p>
          <a:p>
            <a:r>
              <a:rPr lang="en-US">
                <a:latin typeface="Arial" pitchFamily="-102" charset="0"/>
                <a:ea typeface="Arial" pitchFamily="-102" charset="0"/>
                <a:cs typeface="Arial" pitchFamily="-102" charset="0"/>
              </a:rPr>
              <a:t>Cocaine</a:t>
            </a:r>
          </a:p>
          <a:p>
            <a:endParaRPr lang="en-US">
              <a:latin typeface="Arial" pitchFamily="-102" charset="0"/>
              <a:ea typeface="Arial" pitchFamily="-102" charset="0"/>
              <a:cs typeface="Arial" pitchFamily="-102" charset="0"/>
            </a:endParaRPr>
          </a:p>
          <a:p>
            <a:r>
              <a:rPr lang="en-US">
                <a:latin typeface="Arial" pitchFamily="-102" charset="0"/>
                <a:ea typeface="Arial" pitchFamily="-102" charset="0"/>
                <a:cs typeface="Arial" pitchFamily="-102" charset="0"/>
              </a:rPr>
              <a:t>Endogenous toxins: </a:t>
            </a:r>
          </a:p>
          <a:p>
            <a:r>
              <a:rPr lang="en-US">
                <a:latin typeface="Arial" pitchFamily="-102" charset="0"/>
                <a:ea typeface="Arial" pitchFamily="-102" charset="0"/>
                <a:cs typeface="Arial" pitchFamily="-102" charset="0"/>
              </a:rPr>
              <a:t>Reactive Oxygen Species (ROS)</a:t>
            </a:r>
          </a:p>
        </p:txBody>
      </p:sp>
      <p:sp>
        <p:nvSpPr>
          <p:cNvPr id="29702" name="Text Box 6"/>
          <p:cNvSpPr txBox="1">
            <a:spLocks noChangeArrowheads="1"/>
          </p:cNvSpPr>
          <p:nvPr/>
        </p:nvSpPr>
        <p:spPr bwMode="auto">
          <a:xfrm>
            <a:off x="762000" y="2090738"/>
            <a:ext cx="1763713" cy="3046412"/>
          </a:xfrm>
          <a:prstGeom prst="rect">
            <a:avLst/>
          </a:prstGeom>
          <a:noFill/>
          <a:ln w="9525">
            <a:noFill/>
            <a:miter lim="800000"/>
            <a:headEnd/>
            <a:tailEnd/>
          </a:ln>
        </p:spPr>
        <p:txBody>
          <a:bodyPr wrap="none">
            <a:prstTxWarp prst="textNoShape">
              <a:avLst/>
            </a:prstTxWarp>
            <a:spAutoFit/>
          </a:bodyPr>
          <a:lstStyle/>
          <a:p>
            <a:r>
              <a:rPr lang="en-US">
                <a:latin typeface="Symbol" pitchFamily="-102" charset="2"/>
                <a:ea typeface="Symbol" pitchFamily="-102" charset="2"/>
                <a:cs typeface="Symbol" pitchFamily="-102" charset="2"/>
              </a:rPr>
              <a:t>a</a:t>
            </a:r>
            <a:r>
              <a:rPr lang="en-US">
                <a:latin typeface="Arial" pitchFamily="-102" charset="0"/>
                <a:ea typeface="Arial" pitchFamily="-102" charset="0"/>
                <a:cs typeface="Arial" pitchFamily="-102" charset="0"/>
              </a:rPr>
              <a:t>-synuclein</a:t>
            </a:r>
          </a:p>
          <a:p>
            <a:r>
              <a:rPr lang="en-US">
                <a:latin typeface="Arial" pitchFamily="-102" charset="0"/>
                <a:ea typeface="Arial" pitchFamily="-102" charset="0"/>
                <a:cs typeface="Arial" pitchFamily="-102" charset="0"/>
              </a:rPr>
              <a:t>Parkin</a:t>
            </a:r>
          </a:p>
          <a:p>
            <a:r>
              <a:rPr lang="en-US">
                <a:latin typeface="Arial" pitchFamily="-102" charset="0"/>
                <a:ea typeface="Arial" pitchFamily="-102" charset="0"/>
                <a:cs typeface="Arial" pitchFamily="-102" charset="0"/>
              </a:rPr>
              <a:t>PINK1</a:t>
            </a:r>
          </a:p>
          <a:p>
            <a:r>
              <a:rPr lang="en-US">
                <a:latin typeface="Arial" pitchFamily="-102" charset="0"/>
                <a:ea typeface="Arial" pitchFamily="-102" charset="0"/>
                <a:cs typeface="Arial" pitchFamily="-102" charset="0"/>
              </a:rPr>
              <a:t>LRRK2</a:t>
            </a:r>
          </a:p>
          <a:p>
            <a:r>
              <a:rPr lang="en-US">
                <a:latin typeface="Arial" pitchFamily="-102" charset="0"/>
                <a:ea typeface="Arial" pitchFamily="-102" charset="0"/>
                <a:cs typeface="Arial" pitchFamily="-102" charset="0"/>
              </a:rPr>
              <a:t>UCHL-1</a:t>
            </a:r>
          </a:p>
          <a:p>
            <a:r>
              <a:rPr lang="en-US">
                <a:latin typeface="Arial" pitchFamily="-102" charset="0"/>
                <a:ea typeface="Arial" pitchFamily="-102" charset="0"/>
                <a:cs typeface="Arial" pitchFamily="-102" charset="0"/>
              </a:rPr>
              <a:t>DJ-1</a:t>
            </a:r>
          </a:p>
          <a:p>
            <a:endParaRPr lang="en-US">
              <a:latin typeface="Arial" pitchFamily="-102" charset="0"/>
              <a:ea typeface="Arial" pitchFamily="-102" charset="0"/>
              <a:cs typeface="Arial" pitchFamily="-102" charset="0"/>
            </a:endParaRPr>
          </a:p>
          <a:p>
            <a:endParaRPr lang="en-US">
              <a:latin typeface="Arial" pitchFamily="-102" charset="0"/>
              <a:ea typeface="Arial" pitchFamily="-102" charset="0"/>
              <a:cs typeface="Arial" pitchFamily="-10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359</TotalTime>
  <Words>3270</Words>
  <Application>Microsoft Macintosh PowerPoint</Application>
  <PresentationFormat>On-screen Show (4:3)</PresentationFormat>
  <Paragraphs>303</Paragraphs>
  <Slides>67</Slides>
  <Notes>0</Notes>
  <HiddenSlides>0</HiddenSlides>
  <MMClips>0</MMClips>
  <ScaleCrop>false</ScaleCrop>
  <HeadingPairs>
    <vt:vector size="4" baseType="variant">
      <vt:variant>
        <vt:lpstr>Design Template</vt:lpstr>
      </vt:variant>
      <vt:variant>
        <vt:i4>1</vt:i4>
      </vt:variant>
      <vt:variant>
        <vt:lpstr>Slide Titles</vt:lpstr>
      </vt:variant>
      <vt:variant>
        <vt:i4>67</vt:i4>
      </vt:variant>
    </vt:vector>
  </HeadingPairs>
  <TitlesOfParts>
    <vt:vector size="68" baseType="lpstr">
      <vt:lpstr>Office Theme</vt:lpstr>
      <vt:lpstr>February 11th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 Pastorino</dc:creator>
  <cp:lastModifiedBy>Lucia Pastorino</cp:lastModifiedBy>
  <cp:revision>17</cp:revision>
  <dcterms:created xsi:type="dcterms:W3CDTF">2015-02-11T10:32:13Z</dcterms:created>
  <dcterms:modified xsi:type="dcterms:W3CDTF">2015-02-11T15:04:38Z</dcterms:modified>
</cp:coreProperties>
</file>